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Codec Pro" charset="1" panose="00000500000000000000"/>
      <p:regular r:id="rId22"/>
    </p:embeddedFont>
    <p:embeddedFont>
      <p:font typeface="Times New Roman" charset="1" panose="02030502070405020303"/>
      <p:regular r:id="rId23"/>
    </p:embeddedFont>
    <p:embeddedFont>
      <p:font typeface="Libre Baskerville" charset="1" panose="02000000000000000000"/>
      <p:regular r:id="rId24"/>
    </p:embeddedFont>
    <p:embeddedFont>
      <p:font typeface="Times New Roman Bold" charset="1" panose="020308020704050203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stonesoup.com" TargetMode="External" Type="http://schemas.openxmlformats.org/officeDocument/2006/relationships/hyperlink"/><Relationship Id="rId9" Target="https://www.wikipedia.org"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5.png" Type="http://schemas.openxmlformats.org/officeDocument/2006/relationships/image"/><Relationship Id="rId9" Target="../media/image2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845650" y="281337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16297" y="0"/>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16612" y="3807392"/>
            <a:ext cx="10510205" cy="1250613"/>
          </a:xfrm>
          <a:prstGeom prst="rect">
            <a:avLst/>
          </a:prstGeom>
        </p:spPr>
        <p:txBody>
          <a:bodyPr anchor="t" rtlCol="false" tIns="0" lIns="0" bIns="0" rIns="0">
            <a:spAutoFit/>
          </a:bodyPr>
          <a:lstStyle/>
          <a:p>
            <a:pPr algn="l">
              <a:lnSpc>
                <a:spcPts val="5093"/>
              </a:lnSpc>
              <a:spcBef>
                <a:spcPct val="0"/>
              </a:spcBef>
            </a:pPr>
            <a:r>
              <a:rPr lang="en-US" sz="3638">
                <a:solidFill>
                  <a:srgbClr val="02233D"/>
                </a:solidFill>
                <a:latin typeface="League Spartan"/>
                <a:ea typeface="League Spartan"/>
                <a:cs typeface="League Spartan"/>
                <a:sym typeface="League Spartan"/>
              </a:rPr>
              <a:t>LEVERAGING SEMANTIC ANALYSIS FOR EFFECTIVE PROFANITY FILTERING</a:t>
            </a:r>
          </a:p>
        </p:txBody>
      </p:sp>
      <p:sp>
        <p:nvSpPr>
          <p:cNvPr name="Freeform 5" id="5"/>
          <p:cNvSpPr/>
          <p:nvPr/>
        </p:nvSpPr>
        <p:spPr>
          <a:xfrm flipH="false" flipV="false" rot="0">
            <a:off x="7297562" y="5367612"/>
            <a:ext cx="9371527" cy="1192740"/>
          </a:xfrm>
          <a:custGeom>
            <a:avLst/>
            <a:gdLst/>
            <a:ahLst/>
            <a:cxnLst/>
            <a:rect r="r" b="b" t="t" l="l"/>
            <a:pathLst>
              <a:path h="1192740" w="9371527">
                <a:moveTo>
                  <a:pt x="0" y="0"/>
                </a:moveTo>
                <a:lnTo>
                  <a:pt x="9371527" y="0"/>
                </a:lnTo>
                <a:lnTo>
                  <a:pt x="9371527" y="1192740"/>
                </a:lnTo>
                <a:lnTo>
                  <a:pt x="0" y="11927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487792" y="5510434"/>
            <a:ext cx="8738478" cy="1254781"/>
          </a:xfrm>
          <a:prstGeom prst="rect">
            <a:avLst/>
          </a:prstGeom>
        </p:spPr>
        <p:txBody>
          <a:bodyPr anchor="t" rtlCol="false" tIns="0" lIns="0" bIns="0" rIns="0">
            <a:spAutoFit/>
          </a:bodyPr>
          <a:lstStyle/>
          <a:p>
            <a:pPr algn="l">
              <a:lnSpc>
                <a:spcPts val="3288"/>
              </a:lnSpc>
            </a:pPr>
            <a:r>
              <a:rPr lang="en-US" sz="2349">
                <a:solidFill>
                  <a:srgbClr val="000000"/>
                </a:solidFill>
                <a:latin typeface="Codec Pro"/>
                <a:ea typeface="Codec Pro"/>
                <a:cs typeface="Codec Pro"/>
                <a:sym typeface="Codec Pro"/>
              </a:rPr>
              <a:t>Presented By :- </a:t>
            </a:r>
          </a:p>
          <a:p>
            <a:pPr algn="l">
              <a:lnSpc>
                <a:spcPts val="3288"/>
              </a:lnSpc>
            </a:pPr>
            <a:r>
              <a:rPr lang="en-US" sz="2349">
                <a:solidFill>
                  <a:srgbClr val="000000"/>
                </a:solidFill>
                <a:latin typeface="Codec Pro"/>
                <a:ea typeface="Codec Pro"/>
                <a:cs typeface="Codec Pro"/>
                <a:sym typeface="Codec Pro"/>
              </a:rPr>
              <a:t>Salish Kumar (R11970947)</a:t>
            </a:r>
          </a:p>
          <a:p>
            <a:pPr algn="l">
              <a:lnSpc>
                <a:spcPts val="3288"/>
              </a:lnSpc>
              <a:spcBef>
                <a:spcPct val="0"/>
              </a:spcBef>
            </a:pPr>
          </a:p>
        </p:txBody>
      </p:sp>
      <p:sp>
        <p:nvSpPr>
          <p:cNvPr name="Freeform 7" id="7"/>
          <p:cNvSpPr/>
          <p:nvPr/>
        </p:nvSpPr>
        <p:spPr>
          <a:xfrm flipH="false" flipV="false" rot="0">
            <a:off x="7297562" y="6469778"/>
            <a:ext cx="9371527" cy="1192740"/>
          </a:xfrm>
          <a:custGeom>
            <a:avLst/>
            <a:gdLst/>
            <a:ahLst/>
            <a:cxnLst/>
            <a:rect r="r" b="b" t="t" l="l"/>
            <a:pathLst>
              <a:path h="1192740" w="9371527">
                <a:moveTo>
                  <a:pt x="0" y="0"/>
                </a:moveTo>
                <a:lnTo>
                  <a:pt x="9371527" y="0"/>
                </a:lnTo>
                <a:lnTo>
                  <a:pt x="9371527" y="1192740"/>
                </a:lnTo>
                <a:lnTo>
                  <a:pt x="0" y="11927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487792" y="6299610"/>
            <a:ext cx="6532202" cy="845485"/>
          </a:xfrm>
          <a:prstGeom prst="rect">
            <a:avLst/>
          </a:prstGeom>
        </p:spPr>
        <p:txBody>
          <a:bodyPr anchor="t" rtlCol="false" tIns="0" lIns="0" bIns="0" rIns="0">
            <a:spAutoFit/>
          </a:bodyPr>
          <a:lstStyle/>
          <a:p>
            <a:pPr algn="l">
              <a:lnSpc>
                <a:spcPts val="3273"/>
              </a:lnSpc>
            </a:pPr>
            <a:r>
              <a:rPr lang="en-US" sz="2338">
                <a:solidFill>
                  <a:srgbClr val="000000"/>
                </a:solidFill>
                <a:latin typeface="Codec Pro"/>
                <a:ea typeface="Codec Pro"/>
                <a:cs typeface="Codec Pro"/>
                <a:sym typeface="Codec Pro"/>
              </a:rPr>
              <a:t>Nameera Khan(R11965493)</a:t>
            </a:r>
          </a:p>
          <a:p>
            <a:pPr algn="l">
              <a:lnSpc>
                <a:spcPts val="3273"/>
              </a:lnSpc>
              <a:spcBef>
                <a:spcPct val="0"/>
              </a:spcBef>
            </a:pPr>
            <a:r>
              <a:rPr lang="en-US" sz="2338">
                <a:solidFill>
                  <a:srgbClr val="000000"/>
                </a:solidFill>
                <a:latin typeface="Codec Pro"/>
                <a:ea typeface="Codec Pro"/>
                <a:cs typeface="Codec Pro"/>
                <a:sym typeface="Codec Pro"/>
              </a:rPr>
              <a:t>Namra Khan(R11965577)</a:t>
            </a:r>
          </a:p>
        </p:txBody>
      </p:sp>
      <p:sp>
        <p:nvSpPr>
          <p:cNvPr name="Freeform 9" id="9"/>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4193" y="2076346"/>
            <a:ext cx="7169989" cy="7039626"/>
          </a:xfrm>
          <a:custGeom>
            <a:avLst/>
            <a:gdLst/>
            <a:ahLst/>
            <a:cxnLst/>
            <a:rect r="r" b="b" t="t" l="l"/>
            <a:pathLst>
              <a:path h="7039626" w="7169989">
                <a:moveTo>
                  <a:pt x="0" y="0"/>
                </a:moveTo>
                <a:lnTo>
                  <a:pt x="7169990" y="0"/>
                </a:lnTo>
                <a:lnTo>
                  <a:pt x="7169990" y="7039626"/>
                </a:lnTo>
                <a:lnTo>
                  <a:pt x="0" y="7039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028700" y="3103963"/>
            <a:ext cx="4984391" cy="49843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13" id="13"/>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13"/>
            <a:stretch>
              <a:fillRect l="0" t="0" r="0" b="0"/>
            </a:stretch>
          </a:blipFill>
        </p:spPr>
      </p:sp>
      <p:sp>
        <p:nvSpPr>
          <p:cNvPr name="Freeform 14" id="14"/>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83372"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6487" y="1152525"/>
            <a:ext cx="19934745" cy="763195"/>
          </a:xfrm>
          <a:prstGeom prst="rect">
            <a:avLst/>
          </a:prstGeom>
        </p:spPr>
        <p:txBody>
          <a:bodyPr anchor="t" rtlCol="false" tIns="0" lIns="0" bIns="0" rIns="0">
            <a:spAutoFit/>
          </a:bodyPr>
          <a:lstStyle/>
          <a:p>
            <a:pPr algn="ctr">
              <a:lnSpc>
                <a:spcPts val="5721"/>
              </a:lnSpc>
            </a:pPr>
            <a:r>
              <a:rPr lang="en-US" sz="5838">
                <a:solidFill>
                  <a:srgbClr val="204A87"/>
                </a:solidFill>
                <a:latin typeface="League Spartan"/>
                <a:ea typeface="League Spartan"/>
                <a:cs typeface="League Spartan"/>
                <a:sym typeface="League Spartan"/>
              </a:rPr>
              <a:t>Challenges in Detecting Profanity</a:t>
            </a:r>
          </a:p>
        </p:txBody>
      </p:sp>
      <p:sp>
        <p:nvSpPr>
          <p:cNvPr name="Freeform 4" id="4"/>
          <p:cNvSpPr/>
          <p:nvPr/>
        </p:nvSpPr>
        <p:spPr>
          <a:xfrm flipH="false" flipV="false" rot="0">
            <a:off x="14758047" y="-252216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59592" y="2199939"/>
            <a:ext cx="13856923" cy="7032008"/>
          </a:xfrm>
          <a:prstGeom prst="rect">
            <a:avLst/>
          </a:prstGeom>
        </p:spPr>
        <p:txBody>
          <a:bodyPr anchor="t" rtlCol="false" tIns="0" lIns="0" bIns="0" rIns="0">
            <a:spAutoFit/>
          </a:bodyPr>
          <a:lstStyle/>
          <a:p>
            <a:pPr algn="just" marL="544997" indent="-272499" lvl="1">
              <a:lnSpc>
                <a:spcPts val="3534"/>
              </a:lnSpc>
              <a:buFont typeface="Arial"/>
              <a:buChar char="•"/>
            </a:pPr>
            <a:r>
              <a:rPr lang="en-US" sz="2524">
                <a:solidFill>
                  <a:srgbClr val="00204B"/>
                </a:solidFill>
                <a:latin typeface="Times New Roman"/>
                <a:ea typeface="Times New Roman"/>
                <a:cs typeface="Times New Roman"/>
                <a:sym typeface="Times New Roman"/>
              </a:rPr>
              <a:t>We tackled two major challenges in this project and achieved remarkable accuracy with both the Regex and the BERT model.</a:t>
            </a:r>
          </a:p>
          <a:p>
            <a:pPr algn="just">
              <a:lnSpc>
                <a:spcPts val="3534"/>
              </a:lnSpc>
            </a:pPr>
          </a:p>
          <a:p>
            <a:pPr algn="just" marL="588176" indent="-294088" lvl="1">
              <a:lnSpc>
                <a:spcPts val="3814"/>
              </a:lnSpc>
              <a:buAutoNum type="arabicPeriod" startAt="1"/>
            </a:pPr>
            <a:r>
              <a:rPr lang="en-US" b="true" sz="2724">
                <a:solidFill>
                  <a:srgbClr val="00204B"/>
                </a:solidFill>
                <a:latin typeface="Times New Roman Bold"/>
                <a:ea typeface="Times New Roman Bold"/>
                <a:cs typeface="Times New Roman Bold"/>
                <a:sym typeface="Times New Roman Bold"/>
              </a:rPr>
              <a:t> </a:t>
            </a:r>
            <a:r>
              <a:rPr lang="en-US" b="true" sz="2724">
                <a:solidFill>
                  <a:srgbClr val="00204B"/>
                </a:solidFill>
                <a:latin typeface="Times New Roman Bold"/>
                <a:ea typeface="Times New Roman Bold"/>
                <a:cs typeface="Times New Roman Bold"/>
                <a:sym typeface="Times New Roman Bold"/>
              </a:rPr>
              <a:t>Detecting Implicit and Coded Language: </a:t>
            </a:r>
            <a:r>
              <a:rPr lang="en-US" sz="2724">
                <a:solidFill>
                  <a:srgbClr val="00204B"/>
                </a:solidFill>
                <a:latin typeface="Times New Roman"/>
                <a:ea typeface="Times New Roman"/>
                <a:cs typeface="Times New Roman"/>
                <a:sym typeface="Times New Roman"/>
              </a:rPr>
              <a:t>This involves identifying offensive or harmful language that is not directly explicit but encoded or implied through context, wordplay, or indirect expressions.(Example: "Mind your bl00dyy G0d@*n buss!ness".  The model detects the underlying insult despite the modifications, recognizing the intent behind the coded language.)</a:t>
            </a:r>
          </a:p>
          <a:p>
            <a:pPr algn="just" marL="588176" indent="-294088" lvl="1">
              <a:lnSpc>
                <a:spcPts val="3814"/>
              </a:lnSpc>
              <a:buAutoNum type="arabicPeriod" startAt="1"/>
            </a:pPr>
            <a:r>
              <a:rPr lang="en-US" sz="2724">
                <a:solidFill>
                  <a:srgbClr val="00204B"/>
                </a:solidFill>
                <a:latin typeface="Times New Roman"/>
                <a:ea typeface="Times New Roman"/>
                <a:cs typeface="Times New Roman"/>
                <a:sym typeface="Times New Roman"/>
              </a:rPr>
              <a:t> </a:t>
            </a:r>
            <a:r>
              <a:rPr lang="en-US" b="true" sz="2724">
                <a:solidFill>
                  <a:srgbClr val="00204B"/>
                </a:solidFill>
                <a:latin typeface="Times New Roman Bold"/>
                <a:ea typeface="Times New Roman Bold"/>
                <a:cs typeface="Times New Roman Bold"/>
                <a:sym typeface="Times New Roman Bold"/>
              </a:rPr>
              <a:t>Managing Variations in Offensive Language</a:t>
            </a:r>
            <a:r>
              <a:rPr lang="en-US" sz="2724">
                <a:solidFill>
                  <a:srgbClr val="00204B"/>
                </a:solidFill>
                <a:latin typeface="Times New Roman"/>
                <a:ea typeface="Times New Roman"/>
                <a:cs typeface="Times New Roman"/>
                <a:sym typeface="Times New Roman"/>
              </a:rPr>
              <a:t>: This involves handling misspellings, abbreviations, slang, and synonyms, ensuring the system can recognize offensive content even when altered. (Example: Variations like "s**t," "sh*t," or slang like "douchebag" are handled by normalizing different spellings or synonyms to accurately flag offensive content.)</a:t>
            </a:r>
          </a:p>
          <a:p>
            <a:pPr algn="just">
              <a:lnSpc>
                <a:spcPts val="3534"/>
              </a:lnSpc>
            </a:pPr>
          </a:p>
          <a:p>
            <a:pPr algn="just">
              <a:lnSpc>
                <a:spcPts val="3534"/>
              </a:lnSpc>
              <a:spcBef>
                <a:spcPct val="0"/>
              </a:spcBef>
            </a:pPr>
          </a:p>
        </p:txBody>
      </p:sp>
      <p:sp>
        <p:nvSpPr>
          <p:cNvPr name="Freeform 6" id="6"/>
          <p:cNvSpPr/>
          <p:nvPr/>
        </p:nvSpPr>
        <p:spPr>
          <a:xfrm flipH="false" flipV="false" rot="0">
            <a:off x="263450" y="7404674"/>
            <a:ext cx="3061784" cy="3006115"/>
          </a:xfrm>
          <a:custGeom>
            <a:avLst/>
            <a:gdLst/>
            <a:ahLst/>
            <a:cxnLst/>
            <a:rect r="r" b="b" t="t" l="l"/>
            <a:pathLst>
              <a:path h="3006115" w="3061784">
                <a:moveTo>
                  <a:pt x="0" y="0"/>
                </a:moveTo>
                <a:lnTo>
                  <a:pt x="3061785" y="0"/>
                </a:lnTo>
                <a:lnTo>
                  <a:pt x="3061785"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2192" y="5582198"/>
            <a:ext cx="3061784" cy="3006115"/>
          </a:xfrm>
          <a:custGeom>
            <a:avLst/>
            <a:gdLst/>
            <a:ahLst/>
            <a:cxnLst/>
            <a:rect r="r" b="b" t="t" l="l"/>
            <a:pathLst>
              <a:path h="3006115" w="3061784">
                <a:moveTo>
                  <a:pt x="0" y="0"/>
                </a:moveTo>
                <a:lnTo>
                  <a:pt x="3061784" y="0"/>
                </a:lnTo>
                <a:lnTo>
                  <a:pt x="3061784" y="3006116"/>
                </a:lnTo>
                <a:lnTo>
                  <a:pt x="0" y="3006116"/>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731075" y="8314106"/>
            <a:ext cx="3061784" cy="3006115"/>
          </a:xfrm>
          <a:custGeom>
            <a:avLst/>
            <a:gdLst/>
            <a:ahLst/>
            <a:cxnLst/>
            <a:rect r="r" b="b" t="t" l="l"/>
            <a:pathLst>
              <a:path h="3006115" w="3061784">
                <a:moveTo>
                  <a:pt x="0" y="0"/>
                </a:moveTo>
                <a:lnTo>
                  <a:pt x="3061784" y="0"/>
                </a:lnTo>
                <a:lnTo>
                  <a:pt x="3061784" y="3006115"/>
                </a:lnTo>
                <a:lnTo>
                  <a:pt x="0" y="3006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416515" y="5213283"/>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544010" y="524891"/>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470194" y="2987921"/>
            <a:ext cx="3897960" cy="4724631"/>
            <a:chOff x="0" y="0"/>
            <a:chExt cx="745468" cy="903565"/>
          </a:xfrm>
        </p:grpSpPr>
        <p:sp>
          <p:nvSpPr>
            <p:cNvPr name="Freeform 5" id="5"/>
            <p:cNvSpPr/>
            <p:nvPr/>
          </p:nvSpPr>
          <p:spPr>
            <a:xfrm flipH="false" flipV="false" rot="0">
              <a:off x="0" y="0"/>
              <a:ext cx="745468" cy="903565"/>
            </a:xfrm>
            <a:custGeom>
              <a:avLst/>
              <a:gdLst/>
              <a:ahLst/>
              <a:cxnLst/>
              <a:rect r="r" b="b" t="t" l="l"/>
              <a:pathLst>
                <a:path h="903565" w="745468">
                  <a:moveTo>
                    <a:pt x="81432" y="0"/>
                  </a:moveTo>
                  <a:lnTo>
                    <a:pt x="664036" y="0"/>
                  </a:lnTo>
                  <a:cubicBezTo>
                    <a:pt x="685633" y="0"/>
                    <a:pt x="706345" y="8579"/>
                    <a:pt x="721617" y="23851"/>
                  </a:cubicBezTo>
                  <a:cubicBezTo>
                    <a:pt x="736888" y="39122"/>
                    <a:pt x="745468" y="59835"/>
                    <a:pt x="745468" y="81432"/>
                  </a:cubicBezTo>
                  <a:lnTo>
                    <a:pt x="745468" y="822133"/>
                  </a:lnTo>
                  <a:cubicBezTo>
                    <a:pt x="745468" y="843730"/>
                    <a:pt x="736888" y="864443"/>
                    <a:pt x="721617" y="879714"/>
                  </a:cubicBezTo>
                  <a:cubicBezTo>
                    <a:pt x="706345" y="894985"/>
                    <a:pt x="685633" y="903565"/>
                    <a:pt x="664036" y="903565"/>
                  </a:cubicBezTo>
                  <a:lnTo>
                    <a:pt x="81432" y="903565"/>
                  </a:lnTo>
                  <a:cubicBezTo>
                    <a:pt x="36458" y="903565"/>
                    <a:pt x="0" y="867107"/>
                    <a:pt x="0" y="822133"/>
                  </a:cubicBezTo>
                  <a:lnTo>
                    <a:pt x="0" y="81432"/>
                  </a:lnTo>
                  <a:cubicBezTo>
                    <a:pt x="0" y="36458"/>
                    <a:pt x="36458" y="0"/>
                    <a:pt x="81432" y="0"/>
                  </a:cubicBezTo>
                  <a:close/>
                </a:path>
              </a:pathLst>
            </a:custGeom>
            <a:blipFill>
              <a:blip r:embed="rId6"/>
              <a:stretch>
                <a:fillRect l="0" t="-2717" r="0" b="-2717"/>
              </a:stretch>
            </a:blipFill>
          </p:spPr>
        </p:sp>
      </p:grpSp>
      <p:sp>
        <p:nvSpPr>
          <p:cNvPr name="Freeform 6" id="6"/>
          <p:cNvSpPr/>
          <p:nvPr/>
        </p:nvSpPr>
        <p:spPr>
          <a:xfrm flipH="false" flipV="false" rot="0">
            <a:off x="24497" y="2370904"/>
            <a:ext cx="7875378" cy="8104361"/>
          </a:xfrm>
          <a:custGeom>
            <a:avLst/>
            <a:gdLst/>
            <a:ahLst/>
            <a:cxnLst/>
            <a:rect r="r" b="b" t="t" l="l"/>
            <a:pathLst>
              <a:path h="8104361" w="7875378">
                <a:moveTo>
                  <a:pt x="0" y="0"/>
                </a:moveTo>
                <a:lnTo>
                  <a:pt x="7875378" y="0"/>
                </a:lnTo>
                <a:lnTo>
                  <a:pt x="7875378" y="8104360"/>
                </a:lnTo>
                <a:lnTo>
                  <a:pt x="0" y="8104360"/>
                </a:lnTo>
                <a:lnTo>
                  <a:pt x="0" y="0"/>
                </a:lnTo>
                <a:close/>
              </a:path>
            </a:pathLst>
          </a:custGeom>
          <a:blipFill>
            <a:blip r:embed="rId7">
              <a:alphaModFix amt="56000"/>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5276905" y="3046415"/>
            <a:ext cx="3734129" cy="4783125"/>
            <a:chOff x="0" y="0"/>
            <a:chExt cx="829701" cy="1062781"/>
          </a:xfrm>
        </p:grpSpPr>
        <p:sp>
          <p:nvSpPr>
            <p:cNvPr name="Freeform 8" id="8"/>
            <p:cNvSpPr/>
            <p:nvPr/>
          </p:nvSpPr>
          <p:spPr>
            <a:xfrm flipH="false" flipV="false" rot="0">
              <a:off x="0" y="0"/>
              <a:ext cx="829701" cy="1062781"/>
            </a:xfrm>
            <a:custGeom>
              <a:avLst/>
              <a:gdLst/>
              <a:ahLst/>
              <a:cxnLst/>
              <a:rect r="r" b="b" t="t" l="l"/>
              <a:pathLst>
                <a:path h="1062781" w="829701">
                  <a:moveTo>
                    <a:pt x="85005" y="0"/>
                  </a:moveTo>
                  <a:lnTo>
                    <a:pt x="744696" y="0"/>
                  </a:lnTo>
                  <a:cubicBezTo>
                    <a:pt x="767241" y="0"/>
                    <a:pt x="788862" y="8956"/>
                    <a:pt x="804803" y="24897"/>
                  </a:cubicBezTo>
                  <a:cubicBezTo>
                    <a:pt x="820745" y="40839"/>
                    <a:pt x="829701" y="62460"/>
                    <a:pt x="829701" y="85005"/>
                  </a:cubicBezTo>
                  <a:lnTo>
                    <a:pt x="829701" y="977776"/>
                  </a:lnTo>
                  <a:cubicBezTo>
                    <a:pt x="829701" y="1000321"/>
                    <a:pt x="820745" y="1021942"/>
                    <a:pt x="804803" y="1037884"/>
                  </a:cubicBezTo>
                  <a:cubicBezTo>
                    <a:pt x="788862" y="1053825"/>
                    <a:pt x="767241" y="1062781"/>
                    <a:pt x="744696" y="1062781"/>
                  </a:cubicBezTo>
                  <a:lnTo>
                    <a:pt x="85005" y="1062781"/>
                  </a:lnTo>
                  <a:cubicBezTo>
                    <a:pt x="62460" y="1062781"/>
                    <a:pt x="40839" y="1053825"/>
                    <a:pt x="24897" y="1037884"/>
                  </a:cubicBezTo>
                  <a:cubicBezTo>
                    <a:pt x="8956" y="1021942"/>
                    <a:pt x="0" y="1000321"/>
                    <a:pt x="0" y="977776"/>
                  </a:cubicBezTo>
                  <a:lnTo>
                    <a:pt x="0" y="85005"/>
                  </a:lnTo>
                  <a:cubicBezTo>
                    <a:pt x="0" y="62460"/>
                    <a:pt x="8956" y="40839"/>
                    <a:pt x="24897" y="24897"/>
                  </a:cubicBezTo>
                  <a:cubicBezTo>
                    <a:pt x="40839" y="8956"/>
                    <a:pt x="62460" y="0"/>
                    <a:pt x="85005" y="0"/>
                  </a:cubicBezTo>
                  <a:close/>
                </a:path>
              </a:pathLst>
            </a:custGeom>
            <a:blipFill>
              <a:blip r:embed="rId9"/>
              <a:stretch>
                <a:fillRect l="-2037" t="0" r="-2037" b="0"/>
              </a:stretch>
            </a:blipFill>
          </p:spPr>
        </p:sp>
      </p:grpSp>
      <p:grpSp>
        <p:nvGrpSpPr>
          <p:cNvPr name="Group 9" id="9"/>
          <p:cNvGrpSpPr/>
          <p:nvPr/>
        </p:nvGrpSpPr>
        <p:grpSpPr>
          <a:xfrm rot="0">
            <a:off x="651353" y="3126882"/>
            <a:ext cx="4118041" cy="4849071"/>
            <a:chOff x="0" y="0"/>
            <a:chExt cx="1020063" cy="1201143"/>
          </a:xfrm>
        </p:grpSpPr>
        <p:sp>
          <p:nvSpPr>
            <p:cNvPr name="Freeform 10" id="10"/>
            <p:cNvSpPr/>
            <p:nvPr/>
          </p:nvSpPr>
          <p:spPr>
            <a:xfrm flipH="false" flipV="false" rot="0">
              <a:off x="0" y="0"/>
              <a:ext cx="1020063" cy="1201143"/>
            </a:xfrm>
            <a:custGeom>
              <a:avLst/>
              <a:gdLst/>
              <a:ahLst/>
              <a:cxnLst/>
              <a:rect r="r" b="b" t="t" l="l"/>
              <a:pathLst>
                <a:path h="1201143" w="1020063">
                  <a:moveTo>
                    <a:pt x="77080" y="0"/>
                  </a:moveTo>
                  <a:lnTo>
                    <a:pt x="942983" y="0"/>
                  </a:lnTo>
                  <a:cubicBezTo>
                    <a:pt x="985553" y="0"/>
                    <a:pt x="1020063" y="34510"/>
                    <a:pt x="1020063" y="77080"/>
                  </a:cubicBezTo>
                  <a:lnTo>
                    <a:pt x="1020063" y="1124063"/>
                  </a:lnTo>
                  <a:cubicBezTo>
                    <a:pt x="1020063" y="1166633"/>
                    <a:pt x="985553" y="1201143"/>
                    <a:pt x="942983" y="1201143"/>
                  </a:cubicBezTo>
                  <a:lnTo>
                    <a:pt x="77080" y="1201143"/>
                  </a:lnTo>
                  <a:cubicBezTo>
                    <a:pt x="56637" y="1201143"/>
                    <a:pt x="37032" y="1193022"/>
                    <a:pt x="22576" y="1178567"/>
                  </a:cubicBezTo>
                  <a:cubicBezTo>
                    <a:pt x="8121" y="1164112"/>
                    <a:pt x="0" y="1144506"/>
                    <a:pt x="0" y="1124063"/>
                  </a:cubicBezTo>
                  <a:lnTo>
                    <a:pt x="0" y="77080"/>
                  </a:lnTo>
                  <a:cubicBezTo>
                    <a:pt x="0" y="34510"/>
                    <a:pt x="34510" y="0"/>
                    <a:pt x="77080" y="0"/>
                  </a:cubicBezTo>
                  <a:close/>
                </a:path>
              </a:pathLst>
            </a:custGeom>
            <a:blipFill>
              <a:blip r:embed="rId10"/>
              <a:stretch>
                <a:fillRect l="0" t="-2666" r="0" b="-2666"/>
              </a:stretch>
            </a:blipFill>
          </p:spPr>
        </p:sp>
      </p:grpSp>
      <p:grpSp>
        <p:nvGrpSpPr>
          <p:cNvPr name="Group 11" id="11"/>
          <p:cNvGrpSpPr/>
          <p:nvPr/>
        </p:nvGrpSpPr>
        <p:grpSpPr>
          <a:xfrm rot="0">
            <a:off x="13872979" y="2987921"/>
            <a:ext cx="4038651" cy="4841619"/>
            <a:chOff x="0" y="0"/>
            <a:chExt cx="828959" cy="993773"/>
          </a:xfrm>
        </p:grpSpPr>
        <p:sp>
          <p:nvSpPr>
            <p:cNvPr name="Freeform 12" id="12"/>
            <p:cNvSpPr/>
            <p:nvPr/>
          </p:nvSpPr>
          <p:spPr>
            <a:xfrm flipH="false" flipV="false" rot="0">
              <a:off x="0" y="0"/>
              <a:ext cx="828959" cy="993773"/>
            </a:xfrm>
            <a:custGeom>
              <a:avLst/>
              <a:gdLst/>
              <a:ahLst/>
              <a:cxnLst/>
              <a:rect r="r" b="b" t="t" l="l"/>
              <a:pathLst>
                <a:path h="993773" w="828959">
                  <a:moveTo>
                    <a:pt x="78595" y="0"/>
                  </a:moveTo>
                  <a:lnTo>
                    <a:pt x="750363" y="0"/>
                  </a:lnTo>
                  <a:cubicBezTo>
                    <a:pt x="771208" y="0"/>
                    <a:pt x="791199" y="8281"/>
                    <a:pt x="805939" y="23020"/>
                  </a:cubicBezTo>
                  <a:cubicBezTo>
                    <a:pt x="820678" y="37759"/>
                    <a:pt x="828959" y="57750"/>
                    <a:pt x="828959" y="78595"/>
                  </a:cubicBezTo>
                  <a:lnTo>
                    <a:pt x="828959" y="915178"/>
                  </a:lnTo>
                  <a:cubicBezTo>
                    <a:pt x="828959" y="936023"/>
                    <a:pt x="820678" y="956014"/>
                    <a:pt x="805939" y="970753"/>
                  </a:cubicBezTo>
                  <a:cubicBezTo>
                    <a:pt x="791199" y="985493"/>
                    <a:pt x="771208" y="993773"/>
                    <a:pt x="750363" y="993773"/>
                  </a:cubicBezTo>
                  <a:lnTo>
                    <a:pt x="78595" y="993773"/>
                  </a:lnTo>
                  <a:cubicBezTo>
                    <a:pt x="57750" y="993773"/>
                    <a:pt x="37759" y="985493"/>
                    <a:pt x="23020" y="970753"/>
                  </a:cubicBezTo>
                  <a:cubicBezTo>
                    <a:pt x="8281" y="956014"/>
                    <a:pt x="0" y="936023"/>
                    <a:pt x="0" y="915178"/>
                  </a:cubicBezTo>
                  <a:lnTo>
                    <a:pt x="0" y="78595"/>
                  </a:lnTo>
                  <a:cubicBezTo>
                    <a:pt x="0" y="57750"/>
                    <a:pt x="8281" y="37759"/>
                    <a:pt x="23020" y="23020"/>
                  </a:cubicBezTo>
                  <a:cubicBezTo>
                    <a:pt x="37759" y="8281"/>
                    <a:pt x="57750" y="0"/>
                    <a:pt x="78595" y="0"/>
                  </a:cubicBezTo>
                  <a:close/>
                </a:path>
              </a:pathLst>
            </a:custGeom>
            <a:blipFill>
              <a:blip r:embed="rId11"/>
              <a:stretch>
                <a:fillRect l="0" t="-940" r="0" b="-940"/>
              </a:stretch>
            </a:blipFill>
          </p:spPr>
        </p:sp>
      </p:grpSp>
      <p:sp>
        <p:nvSpPr>
          <p:cNvPr name="TextBox 13" id="13"/>
          <p:cNvSpPr txBox="true"/>
          <p:nvPr/>
        </p:nvSpPr>
        <p:spPr>
          <a:xfrm rot="0">
            <a:off x="374951" y="1081040"/>
            <a:ext cx="17272166" cy="775514"/>
          </a:xfrm>
          <a:prstGeom prst="rect">
            <a:avLst/>
          </a:prstGeom>
        </p:spPr>
        <p:txBody>
          <a:bodyPr anchor="t" rtlCol="false" tIns="0" lIns="0" bIns="0" rIns="0">
            <a:spAutoFit/>
          </a:bodyPr>
          <a:lstStyle/>
          <a:p>
            <a:pPr algn="l">
              <a:lnSpc>
                <a:spcPts val="5819"/>
              </a:lnSpc>
            </a:pPr>
            <a:r>
              <a:rPr lang="en-US" sz="5938">
                <a:solidFill>
                  <a:srgbClr val="204A87"/>
                </a:solidFill>
                <a:latin typeface="League Spartan"/>
                <a:ea typeface="League Spartan"/>
                <a:cs typeface="League Spartan"/>
                <a:sym typeface="League Spartan"/>
              </a:rPr>
              <a:t>Cumulative accuracy (Regex+Bert)</a:t>
            </a:r>
          </a:p>
        </p:txBody>
      </p:sp>
      <p:sp>
        <p:nvSpPr>
          <p:cNvPr name="TextBox 14" id="14"/>
          <p:cNvSpPr txBox="true"/>
          <p:nvPr/>
        </p:nvSpPr>
        <p:spPr>
          <a:xfrm rot="0">
            <a:off x="651353" y="8284847"/>
            <a:ext cx="4369942" cy="659128"/>
          </a:xfrm>
          <a:prstGeom prst="rect">
            <a:avLst/>
          </a:prstGeom>
        </p:spPr>
        <p:txBody>
          <a:bodyPr anchor="t" rtlCol="false" tIns="0" lIns="0" bIns="0" rIns="0">
            <a:spAutoFit/>
          </a:bodyPr>
          <a:lstStyle/>
          <a:p>
            <a:pPr algn="ctr">
              <a:lnSpc>
                <a:spcPts val="2520"/>
              </a:lnSpc>
            </a:pPr>
            <a:r>
              <a:rPr lang="en-US" sz="1800" b="true">
                <a:solidFill>
                  <a:srgbClr val="02233D"/>
                </a:solidFill>
                <a:latin typeface="Times New Roman Bold"/>
                <a:ea typeface="Times New Roman Bold"/>
                <a:cs typeface="Times New Roman Bold"/>
                <a:sym typeface="Times New Roman Bold"/>
              </a:rPr>
              <a:t>Fig-4: Achieved an accuracy of 95.43% using regex_without_SM + Bert_with_SM </a:t>
            </a:r>
          </a:p>
        </p:txBody>
      </p:sp>
      <p:sp>
        <p:nvSpPr>
          <p:cNvPr name="TextBox 15" id="15"/>
          <p:cNvSpPr txBox="true"/>
          <p:nvPr/>
        </p:nvSpPr>
        <p:spPr>
          <a:xfrm rot="0">
            <a:off x="5204320" y="8284847"/>
            <a:ext cx="4121548" cy="973453"/>
          </a:xfrm>
          <a:prstGeom prst="rect">
            <a:avLst/>
          </a:prstGeom>
        </p:spPr>
        <p:txBody>
          <a:bodyPr anchor="t" rtlCol="false" tIns="0" lIns="0" bIns="0" rIns="0">
            <a:spAutoFit/>
          </a:bodyPr>
          <a:lstStyle/>
          <a:p>
            <a:pPr algn="ctr">
              <a:lnSpc>
                <a:spcPts val="2520"/>
              </a:lnSpc>
            </a:pPr>
            <a:r>
              <a:rPr lang="en-US" sz="1800" b="true">
                <a:solidFill>
                  <a:srgbClr val="02233D"/>
                </a:solidFill>
                <a:latin typeface="Times New Roman Bold"/>
                <a:ea typeface="Times New Roman Bold"/>
                <a:cs typeface="Times New Roman Bold"/>
                <a:sym typeface="Times New Roman Bold"/>
              </a:rPr>
              <a:t>Fig-5: Achieved an accuracy of 95.42% using regex_without_SM + Bert_without_SM</a:t>
            </a:r>
            <a:r>
              <a:rPr lang="en-US" sz="1800" b="true">
                <a:solidFill>
                  <a:srgbClr val="02233D"/>
                </a:solidFill>
                <a:latin typeface="Times New Roman Bold"/>
                <a:ea typeface="Times New Roman Bold"/>
                <a:cs typeface="Times New Roman Bold"/>
                <a:sym typeface="Times New Roman Bold"/>
              </a:rPr>
              <a:t> </a:t>
            </a:r>
          </a:p>
        </p:txBody>
      </p:sp>
      <p:sp>
        <p:nvSpPr>
          <p:cNvPr name="TextBox 16" id="16"/>
          <p:cNvSpPr txBox="true"/>
          <p:nvPr/>
        </p:nvSpPr>
        <p:spPr>
          <a:xfrm rot="0">
            <a:off x="9325868" y="8269684"/>
            <a:ext cx="4121548" cy="659128"/>
          </a:xfrm>
          <a:prstGeom prst="rect">
            <a:avLst/>
          </a:prstGeom>
        </p:spPr>
        <p:txBody>
          <a:bodyPr anchor="t" rtlCol="false" tIns="0" lIns="0" bIns="0" rIns="0">
            <a:spAutoFit/>
          </a:bodyPr>
          <a:lstStyle/>
          <a:p>
            <a:pPr algn="ctr">
              <a:lnSpc>
                <a:spcPts val="2520"/>
              </a:lnSpc>
            </a:pPr>
            <a:r>
              <a:rPr lang="en-US" sz="1800" b="true">
                <a:solidFill>
                  <a:srgbClr val="02233D"/>
                </a:solidFill>
                <a:latin typeface="Times New Roman Bold"/>
                <a:ea typeface="Times New Roman Bold"/>
                <a:cs typeface="Times New Roman Bold"/>
                <a:sym typeface="Times New Roman Bold"/>
              </a:rPr>
              <a:t>Fig-6: Achieved an accuracy of 95.41% using regex_with_SM + Bert_with_SM</a:t>
            </a:r>
            <a:r>
              <a:rPr lang="en-US" sz="1800" b="true">
                <a:solidFill>
                  <a:srgbClr val="02233D"/>
                </a:solidFill>
                <a:latin typeface="Times New Roman Bold"/>
                <a:ea typeface="Times New Roman Bold"/>
                <a:cs typeface="Times New Roman Bold"/>
                <a:sym typeface="Times New Roman Bold"/>
              </a:rPr>
              <a:t> </a:t>
            </a:r>
          </a:p>
        </p:txBody>
      </p:sp>
      <p:sp>
        <p:nvSpPr>
          <p:cNvPr name="TextBox 17" id="17"/>
          <p:cNvSpPr txBox="true"/>
          <p:nvPr/>
        </p:nvSpPr>
        <p:spPr>
          <a:xfrm rot="0">
            <a:off x="13958660" y="8284847"/>
            <a:ext cx="4121548" cy="659128"/>
          </a:xfrm>
          <a:prstGeom prst="rect">
            <a:avLst/>
          </a:prstGeom>
        </p:spPr>
        <p:txBody>
          <a:bodyPr anchor="t" rtlCol="false" tIns="0" lIns="0" bIns="0" rIns="0">
            <a:spAutoFit/>
          </a:bodyPr>
          <a:lstStyle/>
          <a:p>
            <a:pPr algn="ctr">
              <a:lnSpc>
                <a:spcPts val="2520"/>
              </a:lnSpc>
            </a:pPr>
            <a:r>
              <a:rPr lang="en-US" sz="1800" b="true">
                <a:solidFill>
                  <a:srgbClr val="02233D"/>
                </a:solidFill>
                <a:latin typeface="Times New Roman Bold"/>
                <a:ea typeface="Times New Roman Bold"/>
                <a:cs typeface="Times New Roman Bold"/>
                <a:sym typeface="Times New Roman Bold"/>
              </a:rPr>
              <a:t>Fig-7: Achieved an accuracy of 95.40% using regex_with_SM + Bert_without_SM</a:t>
            </a:r>
            <a:r>
              <a:rPr lang="en-US" sz="1800" b="true">
                <a:solidFill>
                  <a:srgbClr val="02233D"/>
                </a:solidFill>
                <a:latin typeface="Times New Roman Bold"/>
                <a:ea typeface="Times New Roman Bold"/>
                <a:cs typeface="Times New Roman Bold"/>
                <a:sym typeface="Times New Roman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8979877" y="144649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0474" y="7975953"/>
            <a:ext cx="1628186" cy="1637116"/>
          </a:xfrm>
          <a:custGeom>
            <a:avLst/>
            <a:gdLst/>
            <a:ahLst/>
            <a:cxnLst/>
            <a:rect r="r" b="b" t="t" l="l"/>
            <a:pathLst>
              <a:path h="1637116" w="1628186">
                <a:moveTo>
                  <a:pt x="0" y="0"/>
                </a:moveTo>
                <a:lnTo>
                  <a:pt x="1628186" y="0"/>
                </a:lnTo>
                <a:lnTo>
                  <a:pt x="1628186" y="1637115"/>
                </a:lnTo>
                <a:lnTo>
                  <a:pt x="0" y="163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5993" y="3263438"/>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6">
              <a:alphaModFix amt="56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570507" y="2958181"/>
            <a:ext cx="17146986" cy="5259221"/>
            <a:chOff x="0" y="0"/>
            <a:chExt cx="3096728" cy="949810"/>
          </a:xfrm>
        </p:grpSpPr>
        <p:sp>
          <p:nvSpPr>
            <p:cNvPr name="Freeform 6" id="6"/>
            <p:cNvSpPr/>
            <p:nvPr/>
          </p:nvSpPr>
          <p:spPr>
            <a:xfrm flipH="false" flipV="false" rot="0">
              <a:off x="0" y="0"/>
              <a:ext cx="3096728" cy="949810"/>
            </a:xfrm>
            <a:custGeom>
              <a:avLst/>
              <a:gdLst/>
              <a:ahLst/>
              <a:cxnLst/>
              <a:rect r="r" b="b" t="t" l="l"/>
              <a:pathLst>
                <a:path h="949810" w="3096728">
                  <a:moveTo>
                    <a:pt x="18512" y="0"/>
                  </a:moveTo>
                  <a:lnTo>
                    <a:pt x="3078216" y="0"/>
                  </a:lnTo>
                  <a:cubicBezTo>
                    <a:pt x="3088440" y="0"/>
                    <a:pt x="3096728" y="8288"/>
                    <a:pt x="3096728" y="18512"/>
                  </a:cubicBezTo>
                  <a:lnTo>
                    <a:pt x="3096728" y="931298"/>
                  </a:lnTo>
                  <a:cubicBezTo>
                    <a:pt x="3096728" y="941522"/>
                    <a:pt x="3088440" y="949810"/>
                    <a:pt x="3078216" y="949810"/>
                  </a:cubicBezTo>
                  <a:lnTo>
                    <a:pt x="18512" y="949810"/>
                  </a:lnTo>
                  <a:cubicBezTo>
                    <a:pt x="8288" y="949810"/>
                    <a:pt x="0" y="941522"/>
                    <a:pt x="0" y="931298"/>
                  </a:cubicBezTo>
                  <a:lnTo>
                    <a:pt x="0" y="18512"/>
                  </a:lnTo>
                  <a:cubicBezTo>
                    <a:pt x="0" y="8288"/>
                    <a:pt x="8288" y="0"/>
                    <a:pt x="18512" y="0"/>
                  </a:cubicBezTo>
                  <a:close/>
                </a:path>
              </a:pathLst>
            </a:custGeom>
            <a:blipFill>
              <a:blip r:embed="rId8"/>
              <a:stretch>
                <a:fillRect l="0" t="-943" r="0" b="-943"/>
              </a:stretch>
            </a:blipFill>
          </p:spPr>
        </p:sp>
      </p:grpSp>
      <p:sp>
        <p:nvSpPr>
          <p:cNvPr name="TextBox 7" id="7"/>
          <p:cNvSpPr txBox="true"/>
          <p:nvPr/>
        </p:nvSpPr>
        <p:spPr>
          <a:xfrm rot="0">
            <a:off x="799935" y="1066610"/>
            <a:ext cx="16459365" cy="824789"/>
          </a:xfrm>
          <a:prstGeom prst="rect">
            <a:avLst/>
          </a:prstGeom>
        </p:spPr>
        <p:txBody>
          <a:bodyPr anchor="t" rtlCol="false" tIns="0" lIns="0" bIns="0" rIns="0">
            <a:spAutoFit/>
          </a:bodyPr>
          <a:lstStyle/>
          <a:p>
            <a:pPr algn="l">
              <a:lnSpc>
                <a:spcPts val="6211"/>
              </a:lnSpc>
            </a:pPr>
            <a:r>
              <a:rPr lang="en-US" sz="6338">
                <a:solidFill>
                  <a:srgbClr val="204A87"/>
                </a:solidFill>
                <a:latin typeface="League Spartan"/>
                <a:ea typeface="League Spartan"/>
                <a:cs typeface="League Spartan"/>
                <a:sym typeface="League Spartan"/>
              </a:rPr>
              <a:t>Comparison of prediction accuracies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TextBox 2" id="2"/>
          <p:cNvSpPr txBox="true"/>
          <p:nvPr/>
        </p:nvSpPr>
        <p:spPr>
          <a:xfrm rot="0">
            <a:off x="1927188" y="2852822"/>
            <a:ext cx="11182800" cy="6099518"/>
          </a:xfrm>
          <a:prstGeom prst="rect">
            <a:avLst/>
          </a:prstGeom>
        </p:spPr>
        <p:txBody>
          <a:bodyPr anchor="t" rtlCol="false" tIns="0" lIns="0" bIns="0" rIns="0">
            <a:spAutoFit/>
          </a:bodyPr>
          <a:lstStyle/>
          <a:p>
            <a:pPr algn="l" marL="617796" indent="-308898" lvl="1">
              <a:lnSpc>
                <a:spcPts val="4006"/>
              </a:lnSpc>
              <a:buFont typeface="Arial"/>
              <a:buChar char="•"/>
            </a:pPr>
            <a:r>
              <a:rPr lang="en-US" b="true" sz="2861">
                <a:solidFill>
                  <a:srgbClr val="00204B"/>
                </a:solidFill>
                <a:latin typeface="Times New Roman Bold"/>
                <a:ea typeface="Times New Roman Bold"/>
                <a:cs typeface="Times New Roman Bold"/>
                <a:sym typeface="Times New Roman Bold"/>
              </a:rPr>
              <a:t>Detecting Sarcasm: </a:t>
            </a:r>
            <a:r>
              <a:rPr lang="en-US" sz="2861">
                <a:solidFill>
                  <a:srgbClr val="00204B"/>
                </a:solidFill>
                <a:latin typeface="Times New Roman"/>
                <a:ea typeface="Times New Roman"/>
                <a:cs typeface="Times New Roman"/>
                <a:sym typeface="Times New Roman"/>
              </a:rPr>
              <a:t>Sarcasm often hides offensive content. By training the model to understand tone and irony, we can capture subtle, indirect forms of harm in communication.(eg. your breath  smells as good as the aroma of garlic.)</a:t>
            </a:r>
          </a:p>
          <a:p>
            <a:pPr algn="l" marL="617796" indent="-308898" lvl="1">
              <a:lnSpc>
                <a:spcPts val="4006"/>
              </a:lnSpc>
              <a:buFont typeface="Arial"/>
              <a:buChar char="•"/>
            </a:pPr>
            <a:r>
              <a:rPr lang="en-US" b="true" sz="2861">
                <a:solidFill>
                  <a:srgbClr val="00204B"/>
                </a:solidFill>
                <a:latin typeface="Times New Roman Bold"/>
                <a:ea typeface="Times New Roman Bold"/>
                <a:cs typeface="Times New Roman Bold"/>
                <a:sym typeface="Times New Roman Bold"/>
              </a:rPr>
              <a:t>Multilingual Support:</a:t>
            </a:r>
            <a:r>
              <a:rPr lang="en-US" sz="2861">
                <a:solidFill>
                  <a:srgbClr val="00204B"/>
                </a:solidFill>
                <a:latin typeface="Times New Roman"/>
                <a:ea typeface="Times New Roman"/>
                <a:cs typeface="Times New Roman"/>
                <a:sym typeface="Times New Roman"/>
              </a:rPr>
              <a:t> Language varies across cultures, and so does offensive language. By extending support for multiple languages, the model can detect harmful content globally, ensuring broader coverage.</a:t>
            </a:r>
          </a:p>
          <a:p>
            <a:pPr algn="l" marL="617796" indent="-308898" lvl="1">
              <a:lnSpc>
                <a:spcPts val="4006"/>
              </a:lnSpc>
              <a:spcBef>
                <a:spcPct val="0"/>
              </a:spcBef>
              <a:buFont typeface="Arial"/>
              <a:buChar char="•"/>
            </a:pPr>
            <a:r>
              <a:rPr lang="en-US" b="true" sz="2861">
                <a:solidFill>
                  <a:srgbClr val="00204B"/>
                </a:solidFill>
                <a:latin typeface="Times New Roman Bold"/>
                <a:ea typeface="Times New Roman Bold"/>
                <a:cs typeface="Times New Roman Bold"/>
                <a:sym typeface="Times New Roman Bold"/>
              </a:rPr>
              <a:t>User Feedback Integration:</a:t>
            </a:r>
            <a:r>
              <a:rPr lang="en-US" sz="2861">
                <a:solidFill>
                  <a:srgbClr val="00204B"/>
                </a:solidFill>
                <a:latin typeface="Times New Roman"/>
                <a:ea typeface="Times New Roman"/>
                <a:cs typeface="Times New Roman"/>
                <a:sym typeface="Times New Roman"/>
              </a:rPr>
              <a:t> Incorporating user feedback allows the model to adapt and improve over time, helping it stay updated with evolving language trends and ensuring accurate detection of all forms of offensive content.</a:t>
            </a:r>
          </a:p>
        </p:txBody>
      </p:sp>
      <p:sp>
        <p:nvSpPr>
          <p:cNvPr name="Freeform 3" id="3"/>
          <p:cNvSpPr/>
          <p:nvPr/>
        </p:nvSpPr>
        <p:spPr>
          <a:xfrm flipH="false" flipV="false" rot="0">
            <a:off x="685200" y="629435"/>
            <a:ext cx="13212916" cy="1681644"/>
          </a:xfrm>
          <a:custGeom>
            <a:avLst/>
            <a:gdLst/>
            <a:ahLst/>
            <a:cxnLst/>
            <a:rect r="r" b="b" t="t" l="l"/>
            <a:pathLst>
              <a:path h="1681644" w="13212916">
                <a:moveTo>
                  <a:pt x="0" y="0"/>
                </a:moveTo>
                <a:lnTo>
                  <a:pt x="13212917" y="0"/>
                </a:lnTo>
                <a:lnTo>
                  <a:pt x="13212917" y="1681644"/>
                </a:lnTo>
                <a:lnTo>
                  <a:pt x="0" y="1681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159609" y="6488823"/>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16515" y="7762901"/>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2938474" y="6842993"/>
            <a:ext cx="6775868" cy="4114800"/>
          </a:xfrm>
          <a:custGeom>
            <a:avLst/>
            <a:gdLst/>
            <a:ahLst/>
            <a:cxnLst/>
            <a:rect r="r" b="b" t="t" l="l"/>
            <a:pathLst>
              <a:path h="4114800" w="6775868">
                <a:moveTo>
                  <a:pt x="6775869" y="0"/>
                </a:moveTo>
                <a:lnTo>
                  <a:pt x="0" y="0"/>
                </a:lnTo>
                <a:lnTo>
                  <a:pt x="0" y="4114800"/>
                </a:lnTo>
                <a:lnTo>
                  <a:pt x="6775869" y="4114800"/>
                </a:lnTo>
                <a:lnTo>
                  <a:pt x="6775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85200" y="993795"/>
            <a:ext cx="14418371" cy="1124375"/>
          </a:xfrm>
          <a:prstGeom prst="rect">
            <a:avLst/>
          </a:prstGeom>
        </p:spPr>
        <p:txBody>
          <a:bodyPr anchor="t" rtlCol="false" tIns="0" lIns="0" bIns="0" rIns="0">
            <a:spAutoFit/>
          </a:bodyPr>
          <a:lstStyle/>
          <a:p>
            <a:pPr algn="l">
              <a:lnSpc>
                <a:spcPts val="8367"/>
              </a:lnSpc>
            </a:pPr>
            <a:r>
              <a:rPr lang="en-US" sz="8537">
                <a:solidFill>
                  <a:srgbClr val="204A87"/>
                </a:solidFill>
                <a:latin typeface="League Spartan"/>
                <a:ea typeface="League Spartan"/>
                <a:cs typeface="League Spartan"/>
                <a:sym typeface="League Spartan"/>
              </a:rPr>
              <a:t>Future Enhancemenets: </a:t>
            </a:r>
          </a:p>
        </p:txBody>
      </p:sp>
      <p:sp>
        <p:nvSpPr>
          <p:cNvPr name="Freeform 8" id="8"/>
          <p:cNvSpPr/>
          <p:nvPr/>
        </p:nvSpPr>
        <p:spPr>
          <a:xfrm flipH="false" flipV="false" rot="-2566591">
            <a:off x="12844361" y="1772402"/>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906039" y="4945960"/>
            <a:ext cx="8969266" cy="1124375"/>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DEMO...</a:t>
            </a:r>
          </a:p>
        </p:txBody>
      </p:sp>
      <p:sp>
        <p:nvSpPr>
          <p:cNvPr name="Freeform 3" id="3"/>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2"/>
            <a:stretch>
              <a:fillRect l="0" t="0" r="0" b="0"/>
            </a:stretch>
          </a:blipFill>
        </p:spPr>
      </p:sp>
      <p:sp>
        <p:nvSpPr>
          <p:cNvPr name="Freeform 4" id="4"/>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906039" y="4945960"/>
            <a:ext cx="8969266" cy="1124375"/>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THANK YOU!!!</a:t>
            </a:r>
          </a:p>
        </p:txBody>
      </p:sp>
      <p:sp>
        <p:nvSpPr>
          <p:cNvPr name="Freeform 3" id="3"/>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2"/>
            <a:stretch>
              <a:fillRect l="0" t="0" r="0" b="0"/>
            </a:stretch>
          </a:blipFill>
        </p:spPr>
      </p:sp>
      <p:sp>
        <p:nvSpPr>
          <p:cNvPr name="Freeform 4" id="4"/>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00066" y="1792709"/>
            <a:ext cx="7169989" cy="7039626"/>
          </a:xfrm>
          <a:custGeom>
            <a:avLst/>
            <a:gdLst/>
            <a:ahLst/>
            <a:cxnLst/>
            <a:rect r="r" b="b" t="t" l="l"/>
            <a:pathLst>
              <a:path h="7039626" w="7169989">
                <a:moveTo>
                  <a:pt x="0" y="0"/>
                </a:moveTo>
                <a:lnTo>
                  <a:pt x="7169989" y="0"/>
                </a:lnTo>
                <a:lnTo>
                  <a:pt x="7169989" y="7039626"/>
                </a:lnTo>
                <a:lnTo>
                  <a:pt x="0" y="7039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4121970" y="4023949"/>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028700" y="1358328"/>
            <a:ext cx="13958872" cy="713781"/>
          </a:xfrm>
          <a:prstGeom prst="rect">
            <a:avLst/>
          </a:prstGeom>
        </p:spPr>
        <p:txBody>
          <a:bodyPr anchor="t" rtlCol="false" tIns="0" lIns="0" bIns="0" rIns="0">
            <a:spAutoFit/>
          </a:bodyPr>
          <a:lstStyle/>
          <a:p>
            <a:pPr algn="l">
              <a:lnSpc>
                <a:spcPts val="5807"/>
              </a:lnSpc>
              <a:spcBef>
                <a:spcPct val="0"/>
              </a:spcBef>
            </a:pPr>
            <a:r>
              <a:rPr lang="en-US" sz="4148">
                <a:solidFill>
                  <a:srgbClr val="FFFFFF"/>
                </a:solidFill>
                <a:latin typeface="League Spartan"/>
                <a:ea typeface="League Spartan"/>
                <a:cs typeface="League Spartan"/>
                <a:sym typeface="League Spartan"/>
              </a:rPr>
              <a:t>What is profanity filter and why do we need it??</a:t>
            </a:r>
          </a:p>
        </p:txBody>
      </p:sp>
      <p:sp>
        <p:nvSpPr>
          <p:cNvPr name="TextBox 8" id="8"/>
          <p:cNvSpPr txBox="true"/>
          <p:nvPr/>
        </p:nvSpPr>
        <p:spPr>
          <a:xfrm rot="0">
            <a:off x="2669755" y="2275515"/>
            <a:ext cx="10562701" cy="3034347"/>
          </a:xfrm>
          <a:prstGeom prst="rect">
            <a:avLst/>
          </a:prstGeom>
        </p:spPr>
        <p:txBody>
          <a:bodyPr anchor="t" rtlCol="false" tIns="0" lIns="0" bIns="0" rIns="0">
            <a:spAutoFit/>
          </a:bodyPr>
          <a:lstStyle/>
          <a:p>
            <a:pPr algn="just">
              <a:lnSpc>
                <a:spcPts val="3377"/>
              </a:lnSpc>
            </a:pPr>
            <a:r>
              <a:rPr lang="en-US" sz="2412">
                <a:solidFill>
                  <a:srgbClr val="FFFFFF"/>
                </a:solidFill>
                <a:latin typeface="Times New Roman"/>
                <a:ea typeface="Times New Roman"/>
                <a:cs typeface="Times New Roman"/>
                <a:sym typeface="Times New Roman"/>
              </a:rPr>
              <a:t>Our profanity filter is an advanced tool specifically designed to detect,  offensive or inappropriate language in real-time text communication. By effectively filtering out abusive, offensive, or inappropriate words and phrases, this tool promotes respectful, inclusive, and safe communication spaces across social media platforms and chat applications.</a:t>
            </a:r>
          </a:p>
          <a:p>
            <a:pPr algn="just">
              <a:lnSpc>
                <a:spcPts val="3377"/>
              </a:lnSpc>
              <a:spcBef>
                <a:spcPct val="0"/>
              </a:spcBef>
            </a:pPr>
            <a:r>
              <a:rPr lang="en-US" sz="2412">
                <a:solidFill>
                  <a:srgbClr val="FFFFFF"/>
                </a:solidFill>
                <a:latin typeface="Times New Roman"/>
                <a:ea typeface="Times New Roman"/>
                <a:cs typeface="Times New Roman"/>
                <a:sym typeface="Times New Roman"/>
              </a:rPr>
              <a:t>our profanity filter mainly focuses on text forms of communication that are commonly implemented in social media platforms.</a:t>
            </a:r>
          </a:p>
        </p:txBody>
      </p:sp>
      <p:sp>
        <p:nvSpPr>
          <p:cNvPr name="TextBox 9" id="9"/>
          <p:cNvSpPr txBox="true"/>
          <p:nvPr/>
        </p:nvSpPr>
        <p:spPr>
          <a:xfrm rot="0">
            <a:off x="2551949" y="5881362"/>
            <a:ext cx="7876343" cy="714416"/>
          </a:xfrm>
          <a:prstGeom prst="rect">
            <a:avLst/>
          </a:prstGeom>
        </p:spPr>
        <p:txBody>
          <a:bodyPr anchor="t" rtlCol="false" tIns="0" lIns="0" bIns="0" rIns="0">
            <a:spAutoFit/>
          </a:bodyPr>
          <a:lstStyle/>
          <a:p>
            <a:pPr algn="l">
              <a:lnSpc>
                <a:spcPts val="5247"/>
              </a:lnSpc>
              <a:spcBef>
                <a:spcPct val="0"/>
              </a:spcBef>
            </a:pPr>
            <a:r>
              <a:rPr lang="en-US" sz="3748">
                <a:solidFill>
                  <a:srgbClr val="FFFFFF"/>
                </a:solidFill>
                <a:latin typeface="Times New Roman"/>
                <a:ea typeface="Times New Roman"/>
                <a:cs typeface="Times New Roman"/>
                <a:sym typeface="Times New Roman"/>
              </a:rPr>
              <a:t>need:-</a:t>
            </a:r>
          </a:p>
        </p:txBody>
      </p:sp>
      <p:sp>
        <p:nvSpPr>
          <p:cNvPr name="TextBox 10" id="10"/>
          <p:cNvSpPr txBox="true"/>
          <p:nvPr/>
        </p:nvSpPr>
        <p:spPr>
          <a:xfrm rot="0">
            <a:off x="2669755" y="6716333"/>
            <a:ext cx="9597654" cy="1469358"/>
          </a:xfrm>
          <a:prstGeom prst="rect">
            <a:avLst/>
          </a:prstGeom>
        </p:spPr>
        <p:txBody>
          <a:bodyPr anchor="t" rtlCol="false" tIns="0" lIns="0" bIns="0" rIns="0">
            <a:spAutoFit/>
          </a:bodyPr>
          <a:lstStyle/>
          <a:p>
            <a:pPr algn="just">
              <a:lnSpc>
                <a:spcPts val="3763"/>
              </a:lnSpc>
              <a:spcBef>
                <a:spcPct val="0"/>
              </a:spcBef>
            </a:pPr>
            <a:r>
              <a:rPr lang="en-US" sz="2688">
                <a:solidFill>
                  <a:srgbClr val="FFFFFF"/>
                </a:solidFill>
                <a:latin typeface="Times New Roman"/>
                <a:ea typeface="Times New Roman"/>
                <a:cs typeface="Times New Roman"/>
                <a:sym typeface="Times New Roman"/>
              </a:rPr>
              <a:t>It blocks offensive language, useful in creating a safer, respectful, and user-friendly environment, protecting users from harassment and brands from reputational damage across digital platform.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18899" y="1213101"/>
            <a:ext cx="5736697" cy="985184"/>
          </a:xfrm>
          <a:prstGeom prst="rect">
            <a:avLst/>
          </a:prstGeom>
        </p:spPr>
        <p:txBody>
          <a:bodyPr anchor="t" rtlCol="false" tIns="0" lIns="0" bIns="0" rIns="0">
            <a:spAutoFit/>
          </a:bodyPr>
          <a:lstStyle/>
          <a:p>
            <a:pPr algn="ctr">
              <a:lnSpc>
                <a:spcPts val="8173"/>
              </a:lnSpc>
              <a:spcBef>
                <a:spcPct val="0"/>
              </a:spcBef>
            </a:pPr>
            <a:r>
              <a:rPr lang="en-US" sz="5838">
                <a:solidFill>
                  <a:srgbClr val="204A87"/>
                </a:solidFill>
                <a:latin typeface="League Spartan"/>
                <a:ea typeface="League Spartan"/>
                <a:cs typeface="League Spartan"/>
                <a:sym typeface="League Spartan"/>
              </a:rPr>
              <a:t>Use Cases:-</a:t>
            </a:r>
          </a:p>
        </p:txBody>
      </p:sp>
      <p:sp>
        <p:nvSpPr>
          <p:cNvPr name="TextBox 7" id="7"/>
          <p:cNvSpPr txBox="true"/>
          <p:nvPr/>
        </p:nvSpPr>
        <p:spPr>
          <a:xfrm rot="0">
            <a:off x="2070135" y="2598125"/>
            <a:ext cx="10867331" cy="3436283"/>
          </a:xfrm>
          <a:prstGeom prst="rect">
            <a:avLst/>
          </a:prstGeom>
        </p:spPr>
        <p:txBody>
          <a:bodyPr anchor="t" rtlCol="false" tIns="0" lIns="0" bIns="0" rIns="0">
            <a:spAutoFit/>
          </a:bodyPr>
          <a:lstStyle/>
          <a:p>
            <a:pPr algn="just" marL="828682" indent="-414341" lvl="1">
              <a:lnSpc>
                <a:spcPts val="5373"/>
              </a:lnSpc>
              <a:buFont typeface="Arial"/>
              <a:buChar char="•"/>
            </a:pPr>
            <a:r>
              <a:rPr lang="en-US" sz="3838">
                <a:solidFill>
                  <a:srgbClr val="204A87"/>
                </a:solidFill>
                <a:latin typeface="Times New Roman"/>
                <a:ea typeface="Times New Roman"/>
                <a:cs typeface="Times New Roman"/>
                <a:sym typeface="Times New Roman"/>
              </a:rPr>
              <a:t>kids website (for eg: </a:t>
            </a:r>
            <a:r>
              <a:rPr lang="en-US" sz="3838" u="sng">
                <a:solidFill>
                  <a:srgbClr val="204A87"/>
                </a:solidFill>
                <a:latin typeface="Times New Roman"/>
                <a:ea typeface="Times New Roman"/>
                <a:cs typeface="Times New Roman"/>
                <a:sym typeface="Times New Roman"/>
                <a:hlinkClick r:id="rId8" tooltip="https://stonesoup.com"/>
              </a:rPr>
              <a:t>stone soup</a:t>
            </a:r>
            <a:r>
              <a:rPr lang="en-US" sz="3838">
                <a:solidFill>
                  <a:srgbClr val="204A87"/>
                </a:solidFill>
                <a:latin typeface="Times New Roman"/>
                <a:ea typeface="Times New Roman"/>
                <a:cs typeface="Times New Roman"/>
                <a:sym typeface="Times New Roman"/>
              </a:rPr>
              <a:t>)</a:t>
            </a:r>
          </a:p>
          <a:p>
            <a:pPr algn="just" marL="828682" indent="-414341" lvl="1">
              <a:lnSpc>
                <a:spcPts val="5373"/>
              </a:lnSpc>
              <a:buFont typeface="Arial"/>
              <a:buChar char="•"/>
            </a:pPr>
            <a:r>
              <a:rPr lang="en-US" sz="3838">
                <a:solidFill>
                  <a:srgbClr val="204A87"/>
                </a:solidFill>
                <a:latin typeface="Times New Roman"/>
                <a:ea typeface="Times New Roman"/>
                <a:cs typeface="Times New Roman"/>
                <a:sym typeface="Times New Roman"/>
              </a:rPr>
              <a:t>online gaming platforms</a:t>
            </a:r>
          </a:p>
          <a:p>
            <a:pPr algn="just" marL="828682" indent="-414341" lvl="1">
              <a:lnSpc>
                <a:spcPts val="5373"/>
              </a:lnSpc>
              <a:buFont typeface="Arial"/>
              <a:buChar char="•"/>
            </a:pPr>
            <a:r>
              <a:rPr lang="en-US" sz="3838">
                <a:solidFill>
                  <a:srgbClr val="204A87"/>
                </a:solidFill>
                <a:latin typeface="Times New Roman"/>
                <a:ea typeface="Times New Roman"/>
                <a:cs typeface="Times New Roman"/>
                <a:sym typeface="Times New Roman"/>
              </a:rPr>
              <a:t>E-Commerce Reviews and Ratings</a:t>
            </a:r>
          </a:p>
          <a:p>
            <a:pPr algn="just" marL="828682" indent="-414341" lvl="1">
              <a:lnSpc>
                <a:spcPts val="5373"/>
              </a:lnSpc>
              <a:buFont typeface="Arial"/>
              <a:buChar char="•"/>
            </a:pPr>
            <a:r>
              <a:rPr lang="en-US" sz="3838">
                <a:solidFill>
                  <a:srgbClr val="204A87"/>
                </a:solidFill>
                <a:latin typeface="Times New Roman"/>
                <a:ea typeface="Times New Roman"/>
                <a:cs typeface="Times New Roman"/>
                <a:sym typeface="Times New Roman"/>
              </a:rPr>
              <a:t>Public Comment Moderation(for eg. </a:t>
            </a:r>
            <a:r>
              <a:rPr lang="en-US" sz="3838" u="sng">
                <a:solidFill>
                  <a:srgbClr val="204A87"/>
                </a:solidFill>
                <a:latin typeface="Times New Roman"/>
                <a:ea typeface="Times New Roman"/>
                <a:cs typeface="Times New Roman"/>
                <a:sym typeface="Times New Roman"/>
                <a:hlinkClick r:id="rId9" tooltip="https://www.wikipedia.org"/>
              </a:rPr>
              <a:t>Wikipedia</a:t>
            </a:r>
            <a:r>
              <a:rPr lang="en-US" sz="3838">
                <a:solidFill>
                  <a:srgbClr val="204A87"/>
                </a:solidFill>
                <a:latin typeface="Times New Roman"/>
                <a:ea typeface="Times New Roman"/>
                <a:cs typeface="Times New Roman"/>
                <a:sym typeface="Times New Roman"/>
              </a:rPr>
              <a:t>)</a:t>
            </a:r>
          </a:p>
          <a:p>
            <a:pPr algn="just" marL="828682" indent="-414341" lvl="1">
              <a:lnSpc>
                <a:spcPts val="5373"/>
              </a:lnSpc>
              <a:buFont typeface="Arial"/>
              <a:buChar char="•"/>
            </a:pPr>
            <a:r>
              <a:rPr lang="en-US" sz="3838">
                <a:solidFill>
                  <a:srgbClr val="204A87"/>
                </a:solidFill>
                <a:latin typeface="Times New Roman"/>
                <a:ea typeface="Times New Roman"/>
                <a:cs typeface="Times New Roman"/>
                <a:sym typeface="Times New Roman"/>
              </a:rPr>
              <a:t>Customer Support and Feedback Systems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5213283"/>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7" id="7"/>
          <p:cNvGraphicFramePr>
            <a:graphicFrameLocks noGrp="true"/>
          </p:cNvGraphicFramePr>
          <p:nvPr/>
        </p:nvGraphicFramePr>
        <p:xfrm>
          <a:off x="1846042" y="692129"/>
          <a:ext cx="14570474" cy="8566171"/>
        </p:xfrm>
        <a:graphic>
          <a:graphicData uri="http://schemas.openxmlformats.org/drawingml/2006/table">
            <a:tbl>
              <a:tblPr/>
              <a:tblGrid>
                <a:gridCol w="7455074"/>
                <a:gridCol w="7115400"/>
              </a:tblGrid>
              <a:tr h="1238338">
                <a:tc>
                  <a:txBody>
                    <a:bodyPr anchor="t" rtlCol="false"/>
                    <a:lstStyle/>
                    <a:p>
                      <a:pPr algn="ctr">
                        <a:lnSpc>
                          <a:spcPts val="3919"/>
                        </a:lnSpc>
                        <a:defRPr/>
                      </a:pPr>
                      <a:r>
                        <a:rPr lang="en-US" sz="2799" b="true">
                          <a:solidFill>
                            <a:srgbClr val="FFFFFF"/>
                          </a:solidFill>
                          <a:latin typeface="League Spartan"/>
                          <a:ea typeface="League Spartan"/>
                          <a:cs typeface="League Spartan"/>
                          <a:sym typeface="League Spartan"/>
                        </a:rPr>
                        <a:t>Existing Approach</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c>
                  <a:txBody>
                    <a:bodyPr anchor="t" rtlCol="false"/>
                    <a:lstStyle/>
                    <a:p>
                      <a:pPr algn="ctr">
                        <a:lnSpc>
                          <a:spcPts val="3919"/>
                        </a:lnSpc>
                        <a:defRPr/>
                      </a:pPr>
                      <a:r>
                        <a:rPr lang="en-US" sz="2799" b="true">
                          <a:solidFill>
                            <a:srgbClr val="FFFFFF"/>
                          </a:solidFill>
                          <a:latin typeface="League Spartan"/>
                          <a:ea typeface="League Spartan"/>
                          <a:cs typeface="League Spartan"/>
                          <a:sym typeface="League Spartan"/>
                        </a:rPr>
                        <a:t>Solution that we propsed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r>
              <a:tr h="2316738">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With the enhancements of existing approaches, the work of profanity detection has been done in various languages across the world, including English, Chinese, Spanish, French, Japanese, Portuguese, and Vietnamese.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Our proposed idea mainly focuses on the English language, with a strong vocabulary and encoded language.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r>
              <a:tr h="2694356">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In the existing model for profanity detection, regex is used for English language analysis. This approach is effective for basic filtering due to its simplicity and speed.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In our proposed solution, we used regex and a deep learning model (BERT). We employed regex for basic filtering due to its simplicity and fast execution time. Furthermore, we trained the BERT model to detect data that was not identified accurately by the regex.</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r>
              <a:tr h="2316738">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However, this approach struggles with detecting sentiment-based, encoded, or indirect profanity, as regex primarily focuses on matching explicit words rather than understanding context or underlying meaning in the text.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c>
                  <a:txBody>
                    <a:bodyPr anchor="t" rtlCol="false"/>
                    <a:lstStyle/>
                    <a:p>
                      <a:pPr algn="just">
                        <a:lnSpc>
                          <a:spcPts val="2799"/>
                        </a:lnSpc>
                        <a:defRPr/>
                      </a:pPr>
                      <a:r>
                        <a:rPr lang="en-US" sz="1999">
                          <a:solidFill>
                            <a:srgbClr val="000000"/>
                          </a:solidFill>
                          <a:latin typeface="Libre Baskerville"/>
                          <a:ea typeface="Libre Baskerville"/>
                          <a:cs typeface="Libre Baskerville"/>
                          <a:sym typeface="Libre Baskerville"/>
                        </a:rPr>
                        <a:t>As a result, we successfully identified encoded and indirect profane content, ensuring comprehensive detection across a wider range of offensive language.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0DFEB"/>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771491"/>
            <a:ext cx="14642776" cy="763195"/>
          </a:xfrm>
          <a:prstGeom prst="rect">
            <a:avLst/>
          </a:prstGeom>
        </p:spPr>
        <p:txBody>
          <a:bodyPr anchor="t" rtlCol="false" tIns="0" lIns="0" bIns="0" rIns="0">
            <a:spAutoFit/>
          </a:bodyPr>
          <a:lstStyle/>
          <a:p>
            <a:pPr algn="l">
              <a:lnSpc>
                <a:spcPts val="5721"/>
              </a:lnSpc>
            </a:pPr>
            <a:r>
              <a:rPr lang="en-US" sz="5838">
                <a:solidFill>
                  <a:srgbClr val="204A87"/>
                </a:solidFill>
                <a:latin typeface="League Spartan"/>
                <a:ea typeface="League Spartan"/>
                <a:cs typeface="League Spartan"/>
                <a:sym typeface="League Spartan"/>
              </a:rPr>
              <a:t>Approaches to Profanity Detection</a:t>
            </a:r>
          </a:p>
        </p:txBody>
      </p:sp>
      <p:sp>
        <p:nvSpPr>
          <p:cNvPr name="Freeform 5" id="5"/>
          <p:cNvSpPr/>
          <p:nvPr/>
        </p:nvSpPr>
        <p:spPr>
          <a:xfrm flipH="false" flipV="false" rot="0">
            <a:off x="15010320" y="6355980"/>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10800000">
            <a:off x="13702896" y="-1465558"/>
            <a:ext cx="9170207" cy="4226449"/>
            <a:chOff x="0" y="0"/>
            <a:chExt cx="406400" cy="187305"/>
          </a:xfrm>
        </p:grpSpPr>
        <p:sp>
          <p:nvSpPr>
            <p:cNvPr name="Freeform 7" id="7"/>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5DE0E6">
                    <a:alpha val="80000"/>
                  </a:srgbClr>
                </a:gs>
                <a:gs pos="100000">
                  <a:srgbClr val="004AAD">
                    <a:alpha val="80000"/>
                  </a:srgbClr>
                </a:gs>
              </a:gsLst>
              <a:lin ang="0"/>
            </a:gradFill>
          </p:spPr>
        </p:sp>
        <p:sp>
          <p:nvSpPr>
            <p:cNvPr name="TextBox 8" id="8"/>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10800000">
            <a:off x="15167968" y="2144778"/>
            <a:ext cx="7555842" cy="3482406"/>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CDFFD8">
                    <a:alpha val="55000"/>
                  </a:srgbClr>
                </a:gs>
                <a:gs pos="100000">
                  <a:srgbClr val="94B9FF">
                    <a:alpha val="55000"/>
                  </a:srgbClr>
                </a:gs>
              </a:gsLst>
              <a:lin ang="0"/>
            </a:gra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028700" y="1534686"/>
            <a:ext cx="15927528" cy="8418579"/>
            <a:chOff x="0" y="0"/>
            <a:chExt cx="23611625" cy="12480049"/>
          </a:xfrm>
        </p:grpSpPr>
        <p:sp>
          <p:nvSpPr>
            <p:cNvPr name="Freeform 13" id="13"/>
            <p:cNvSpPr/>
            <p:nvPr/>
          </p:nvSpPr>
          <p:spPr>
            <a:xfrm flipH="false" flipV="false" rot="0">
              <a:off x="0" y="0"/>
              <a:ext cx="23611624" cy="12480049"/>
            </a:xfrm>
            <a:custGeom>
              <a:avLst/>
              <a:gdLst/>
              <a:ahLst/>
              <a:cxnLst/>
              <a:rect r="r" b="b" t="t" l="l"/>
              <a:pathLst>
                <a:path h="12480049" w="23611624">
                  <a:moveTo>
                    <a:pt x="14582" y="0"/>
                  </a:moveTo>
                  <a:lnTo>
                    <a:pt x="23597042" y="0"/>
                  </a:lnTo>
                  <a:cubicBezTo>
                    <a:pt x="23600910" y="0"/>
                    <a:pt x="23604618" y="1536"/>
                    <a:pt x="23607353" y="4271"/>
                  </a:cubicBezTo>
                  <a:cubicBezTo>
                    <a:pt x="23610088" y="7006"/>
                    <a:pt x="23611624" y="10715"/>
                    <a:pt x="23611624" y="14582"/>
                  </a:cubicBezTo>
                  <a:lnTo>
                    <a:pt x="23611624" y="12465467"/>
                  </a:lnTo>
                  <a:cubicBezTo>
                    <a:pt x="23611624" y="12473521"/>
                    <a:pt x="23605096" y="12480049"/>
                    <a:pt x="23597042" y="12480049"/>
                  </a:cubicBezTo>
                  <a:lnTo>
                    <a:pt x="14582" y="12480049"/>
                  </a:lnTo>
                  <a:cubicBezTo>
                    <a:pt x="10715" y="12480049"/>
                    <a:pt x="7006" y="12478513"/>
                    <a:pt x="4271" y="12475778"/>
                  </a:cubicBezTo>
                  <a:cubicBezTo>
                    <a:pt x="1536" y="12473043"/>
                    <a:pt x="0" y="12469334"/>
                    <a:pt x="0" y="12465467"/>
                  </a:cubicBezTo>
                  <a:lnTo>
                    <a:pt x="0" y="14582"/>
                  </a:lnTo>
                  <a:cubicBezTo>
                    <a:pt x="0" y="10715"/>
                    <a:pt x="1536" y="7006"/>
                    <a:pt x="4271" y="4271"/>
                  </a:cubicBezTo>
                  <a:cubicBezTo>
                    <a:pt x="7006" y="1536"/>
                    <a:pt x="10715" y="0"/>
                    <a:pt x="14582" y="0"/>
                  </a:cubicBezTo>
                  <a:close/>
                </a:path>
              </a:pathLst>
            </a:custGeom>
            <a:solidFill>
              <a:srgbClr val="92C5D9">
                <a:alpha val="28627"/>
              </a:srgbClr>
            </a:solidFill>
            <a:ln w="28575" cap="rnd">
              <a:gradFill>
                <a:gsLst>
                  <a:gs pos="0">
                    <a:srgbClr val="2777B6">
                      <a:alpha val="29000"/>
                    </a:srgbClr>
                  </a:gs>
                  <a:gs pos="100000">
                    <a:srgbClr val="050B39">
                      <a:alpha val="29000"/>
                    </a:srgbClr>
                  </a:gs>
                </a:gsLst>
                <a:lin ang="0"/>
              </a:gradFill>
              <a:prstDash val="lgDash"/>
              <a:round/>
            </a:ln>
          </p:spPr>
        </p:sp>
        <p:sp>
          <p:nvSpPr>
            <p:cNvPr name="TextBox 14" id="14"/>
            <p:cNvSpPr txBox="true"/>
            <p:nvPr/>
          </p:nvSpPr>
          <p:spPr>
            <a:xfrm>
              <a:off x="0" y="-38100"/>
              <a:ext cx="23611625" cy="12518149"/>
            </a:xfrm>
            <a:prstGeom prst="rect">
              <a:avLst/>
            </a:prstGeom>
          </p:spPr>
          <p:txBody>
            <a:bodyPr anchor="ctr" rtlCol="false" tIns="254000" lIns="254000" bIns="254000" rIns="254000"/>
            <a:lstStyle/>
            <a:p>
              <a:pPr algn="l">
                <a:lnSpc>
                  <a:spcPts val="2100"/>
                </a:lnSpc>
              </a:pPr>
            </a:p>
          </p:txBody>
        </p:sp>
      </p:grpSp>
      <p:sp>
        <p:nvSpPr>
          <p:cNvPr name="TextBox 15" id="15"/>
          <p:cNvSpPr txBox="true"/>
          <p:nvPr/>
        </p:nvSpPr>
        <p:spPr>
          <a:xfrm rot="0">
            <a:off x="1454827" y="1689727"/>
            <a:ext cx="14812331" cy="8781053"/>
          </a:xfrm>
          <a:prstGeom prst="rect">
            <a:avLst/>
          </a:prstGeom>
        </p:spPr>
        <p:txBody>
          <a:bodyPr anchor="t" rtlCol="false" tIns="0" lIns="0" bIns="0" rIns="0">
            <a:spAutoFit/>
          </a:bodyPr>
          <a:lstStyle/>
          <a:p>
            <a:pPr algn="just">
              <a:lnSpc>
                <a:spcPts val="3617"/>
              </a:lnSpc>
            </a:pPr>
            <a:r>
              <a:rPr lang="en-US" sz="2584" b="true">
                <a:solidFill>
                  <a:srgbClr val="00204B"/>
                </a:solidFill>
                <a:latin typeface="Times New Roman Bold"/>
                <a:ea typeface="Times New Roman Bold"/>
                <a:cs typeface="Times New Roman Bold"/>
                <a:sym typeface="Times New Roman Bold"/>
              </a:rPr>
              <a:t>Dataset</a:t>
            </a:r>
            <a:r>
              <a:rPr lang="en-US" sz="2584">
                <a:solidFill>
                  <a:srgbClr val="00204B"/>
                </a:solidFill>
                <a:latin typeface="Times New Roman"/>
                <a:ea typeface="Times New Roman"/>
                <a:cs typeface="Times New Roman"/>
                <a:sym typeface="Times New Roman"/>
              </a:rPr>
              <a:t> :- In our project, we utilized three datasets—one sourced from GitHub with 1,700 observations, and the other two from Kaggle, collectively containing 180,000 rows. </a:t>
            </a:r>
          </a:p>
          <a:p>
            <a:pPr algn="just">
              <a:lnSpc>
                <a:spcPts val="3897"/>
              </a:lnSpc>
            </a:pPr>
            <a:r>
              <a:rPr lang="en-US" sz="2784">
                <a:solidFill>
                  <a:srgbClr val="00204B"/>
                </a:solidFill>
                <a:latin typeface="Times New Roman"/>
                <a:ea typeface="Times New Roman"/>
                <a:cs typeface="Times New Roman"/>
                <a:sym typeface="Times New Roman"/>
              </a:rPr>
              <a:t>regex-based was trained on the 1,700-row dataset, while the BERT deep learning model was trained on the larger Kaggle datasets to enhance its ability to detect more complex offensive contexts. </a:t>
            </a:r>
          </a:p>
          <a:p>
            <a:pPr algn="just">
              <a:lnSpc>
                <a:spcPts val="4877"/>
              </a:lnSpc>
            </a:pPr>
            <a:r>
              <a:rPr lang="en-US" sz="3484" b="true">
                <a:solidFill>
                  <a:srgbClr val="204A87"/>
                </a:solidFill>
                <a:latin typeface="Times New Roman Bold"/>
                <a:ea typeface="Times New Roman Bold"/>
                <a:cs typeface="Times New Roman Bold"/>
                <a:sym typeface="Times New Roman Bold"/>
              </a:rPr>
              <a:t>Regex_dataset:-</a:t>
            </a:r>
          </a:p>
          <a:p>
            <a:pPr algn="ctr">
              <a:lnSpc>
                <a:spcPts val="2672"/>
              </a:lnSpc>
            </a:pPr>
            <a:r>
              <a:rPr lang="en-US" sz="2784" b="true">
                <a:solidFill>
                  <a:srgbClr val="204A87"/>
                </a:solidFill>
                <a:latin typeface="Times New Roman Bold"/>
                <a:ea typeface="Times New Roman Bold"/>
                <a:cs typeface="Times New Roman Bold"/>
                <a:sym typeface="Times New Roman Bold"/>
              </a:rPr>
              <a:t>(dataset_1 columns :text, canonical_form_1, canonical_form_2, canonical_form_3, category_1,category_2, category_3, severity_rating, severity_description(1598 rows))</a:t>
            </a:r>
          </a:p>
          <a:p>
            <a:pPr algn="ctr">
              <a:lnSpc>
                <a:spcPts val="2672"/>
              </a:lnSpc>
            </a:pPr>
            <a:r>
              <a:rPr lang="en-US" sz="2784" b="true">
                <a:solidFill>
                  <a:srgbClr val="204A87"/>
                </a:solidFill>
                <a:latin typeface="Times New Roman Bold"/>
                <a:ea typeface="Times New Roman Bold"/>
                <a:cs typeface="Times New Roman Bold"/>
                <a:sym typeface="Times New Roman Bold"/>
              </a:rPr>
              <a:t>+</a:t>
            </a:r>
          </a:p>
          <a:p>
            <a:pPr algn="ctr">
              <a:lnSpc>
                <a:spcPts val="2672"/>
              </a:lnSpc>
            </a:pPr>
            <a:r>
              <a:rPr lang="en-US" sz="2784" b="true">
                <a:solidFill>
                  <a:srgbClr val="204A87"/>
                </a:solidFill>
                <a:latin typeface="Times New Roman Bold"/>
                <a:ea typeface="Times New Roman Bold"/>
                <a:cs typeface="Times New Roman Bold"/>
                <a:sym typeface="Times New Roman Bold"/>
              </a:rPr>
              <a:t>self generated data(60 unique values)</a:t>
            </a:r>
          </a:p>
          <a:p>
            <a:pPr algn="ctr">
              <a:lnSpc>
                <a:spcPts val="2672"/>
              </a:lnSpc>
            </a:pPr>
            <a:r>
              <a:rPr lang="en-US" sz="2784" b="true">
                <a:solidFill>
                  <a:srgbClr val="204A87"/>
                </a:solidFill>
                <a:latin typeface="Times New Roman Bold"/>
                <a:ea typeface="Times New Roman Bold"/>
                <a:cs typeface="Times New Roman Bold"/>
                <a:sym typeface="Times New Roman Bold"/>
              </a:rPr>
              <a:t>= </a:t>
            </a:r>
          </a:p>
          <a:p>
            <a:pPr algn="ctr">
              <a:lnSpc>
                <a:spcPts val="2672"/>
              </a:lnSpc>
            </a:pPr>
            <a:r>
              <a:rPr lang="en-US" sz="2784" b="true">
                <a:solidFill>
                  <a:srgbClr val="204A87"/>
                </a:solidFill>
                <a:latin typeface="Times New Roman Bold"/>
                <a:ea typeface="Times New Roman Bold"/>
                <a:cs typeface="Times New Roman Bold"/>
                <a:sym typeface="Times New Roman Bold"/>
              </a:rPr>
              <a:t>(final_regex_datset used columns: text, canonical_form_1, canonical_form_2, canonical_form_3)</a:t>
            </a:r>
          </a:p>
          <a:p>
            <a:pPr algn="ctr">
              <a:lnSpc>
                <a:spcPts val="2672"/>
              </a:lnSpc>
            </a:pPr>
          </a:p>
          <a:p>
            <a:pPr algn="l">
              <a:lnSpc>
                <a:spcPts val="3536"/>
              </a:lnSpc>
            </a:pPr>
            <a:r>
              <a:rPr lang="en-US" sz="3684" b="true">
                <a:solidFill>
                  <a:srgbClr val="204A87"/>
                </a:solidFill>
                <a:latin typeface="Times New Roman Bold"/>
                <a:ea typeface="Times New Roman Bold"/>
                <a:cs typeface="Times New Roman Bold"/>
                <a:sym typeface="Times New Roman Bold"/>
              </a:rPr>
              <a:t>Bert_dataset:-</a:t>
            </a:r>
          </a:p>
          <a:p>
            <a:pPr algn="ctr">
              <a:lnSpc>
                <a:spcPts val="2672"/>
              </a:lnSpc>
            </a:pPr>
            <a:r>
              <a:rPr lang="en-US" sz="2784" b="true">
                <a:solidFill>
                  <a:srgbClr val="204A87"/>
                </a:solidFill>
                <a:latin typeface="Times New Roman Bold"/>
                <a:ea typeface="Times New Roman Bold"/>
                <a:cs typeface="Times New Roman Bold"/>
                <a:sym typeface="Times New Roman Bold"/>
              </a:rPr>
              <a:t>(dataset -2 Columns: Text, IsToxic, IsAbusive, IsThreat, sProvocative, IsObscene, IsHatespeech,  IsRacist(997 unique values))</a:t>
            </a:r>
          </a:p>
          <a:p>
            <a:pPr algn="ctr">
              <a:lnSpc>
                <a:spcPts val="2672"/>
              </a:lnSpc>
            </a:pPr>
            <a:r>
              <a:rPr lang="en-US" sz="2784" b="true">
                <a:solidFill>
                  <a:srgbClr val="204A87"/>
                </a:solidFill>
                <a:latin typeface="Times New Roman Bold"/>
                <a:ea typeface="Times New Roman Bold"/>
                <a:cs typeface="Times New Roman Bold"/>
                <a:sym typeface="Times New Roman Bold"/>
              </a:rPr>
              <a:t>+</a:t>
            </a:r>
          </a:p>
          <a:p>
            <a:pPr algn="ctr">
              <a:lnSpc>
                <a:spcPts val="2672"/>
              </a:lnSpc>
            </a:pPr>
            <a:r>
              <a:rPr lang="en-US" sz="2784" b="true">
                <a:solidFill>
                  <a:srgbClr val="204A87"/>
                </a:solidFill>
                <a:latin typeface="Times New Roman Bold"/>
                <a:ea typeface="Times New Roman Bold"/>
                <a:cs typeface="Times New Roman Bold"/>
                <a:sym typeface="Times New Roman Bold"/>
              </a:rPr>
              <a:t>(dataset -3 Columns: text, is_offensive(184240 values))</a:t>
            </a:r>
          </a:p>
          <a:p>
            <a:pPr algn="ctr">
              <a:lnSpc>
                <a:spcPts val="2672"/>
              </a:lnSpc>
            </a:pPr>
            <a:r>
              <a:rPr lang="en-US" sz="2784" b="true">
                <a:solidFill>
                  <a:srgbClr val="204A87"/>
                </a:solidFill>
                <a:latin typeface="Times New Roman Bold"/>
                <a:ea typeface="Times New Roman Bold"/>
                <a:cs typeface="Times New Roman Bold"/>
                <a:sym typeface="Times New Roman Bold"/>
              </a:rPr>
              <a:t>=</a:t>
            </a:r>
          </a:p>
          <a:p>
            <a:pPr algn="ctr">
              <a:lnSpc>
                <a:spcPts val="2672"/>
              </a:lnSpc>
            </a:pPr>
            <a:r>
              <a:rPr lang="en-US" sz="2784" b="true">
                <a:solidFill>
                  <a:srgbClr val="204A87"/>
                </a:solidFill>
                <a:latin typeface="Times New Roman Bold"/>
                <a:ea typeface="Times New Roman Bold"/>
                <a:cs typeface="Times New Roman Bold"/>
                <a:sym typeface="Times New Roman Bold"/>
              </a:rPr>
              <a:t>final_bert_dataset Columns: Text, IsOffenisve.</a:t>
            </a:r>
          </a:p>
          <a:p>
            <a:pPr algn="just">
              <a:lnSpc>
                <a:spcPts val="3897"/>
              </a:lnSpc>
            </a:pPr>
          </a:p>
          <a:p>
            <a:pPr algn="just">
              <a:lnSpc>
                <a:spcPts val="384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07780" y="1152525"/>
            <a:ext cx="14642776" cy="763195"/>
          </a:xfrm>
          <a:prstGeom prst="rect">
            <a:avLst/>
          </a:prstGeom>
        </p:spPr>
        <p:txBody>
          <a:bodyPr anchor="t" rtlCol="false" tIns="0" lIns="0" bIns="0" rIns="0">
            <a:spAutoFit/>
          </a:bodyPr>
          <a:lstStyle/>
          <a:p>
            <a:pPr algn="l">
              <a:lnSpc>
                <a:spcPts val="5721"/>
              </a:lnSpc>
            </a:pPr>
            <a:r>
              <a:rPr lang="en-US" sz="5838">
                <a:solidFill>
                  <a:srgbClr val="204A87"/>
                </a:solidFill>
                <a:latin typeface="League Spartan"/>
                <a:ea typeface="League Spartan"/>
                <a:cs typeface="League Spartan"/>
                <a:sym typeface="League Spartan"/>
              </a:rPr>
              <a:t>Approaches to Profanity Detection</a:t>
            </a:r>
          </a:p>
        </p:txBody>
      </p:sp>
      <p:sp>
        <p:nvSpPr>
          <p:cNvPr name="TextBox 5" id="5"/>
          <p:cNvSpPr txBox="true"/>
          <p:nvPr/>
        </p:nvSpPr>
        <p:spPr>
          <a:xfrm rot="0">
            <a:off x="1352698" y="1912301"/>
            <a:ext cx="13796220" cy="6359163"/>
          </a:xfrm>
          <a:prstGeom prst="rect">
            <a:avLst/>
          </a:prstGeom>
        </p:spPr>
        <p:txBody>
          <a:bodyPr anchor="t" rtlCol="false" tIns="0" lIns="0" bIns="0" rIns="0">
            <a:spAutoFit/>
          </a:bodyPr>
          <a:lstStyle/>
          <a:p>
            <a:pPr algn="just">
              <a:lnSpc>
                <a:spcPts val="3897"/>
              </a:lnSpc>
            </a:pPr>
          </a:p>
          <a:p>
            <a:pPr algn="just">
              <a:lnSpc>
                <a:spcPts val="3897"/>
              </a:lnSpc>
            </a:pPr>
            <a:r>
              <a:rPr lang="en-US" sz="2784">
                <a:solidFill>
                  <a:srgbClr val="00204B"/>
                </a:solidFill>
                <a:latin typeface="Times New Roman"/>
                <a:ea typeface="Times New Roman"/>
                <a:cs typeface="Times New Roman"/>
                <a:sym typeface="Times New Roman"/>
              </a:rPr>
              <a:t>Text processing techniques were applied for basic data filtration, followed by the use of BERT to handle more complex data. Moreover, we developed A fast API  for the model, which was then integrated with the frontend to deliver an intuitive user demo experience.</a:t>
            </a:r>
          </a:p>
          <a:p>
            <a:pPr algn="just">
              <a:lnSpc>
                <a:spcPts val="3897"/>
              </a:lnSpc>
            </a:pPr>
            <a:r>
              <a:rPr lang="en-US" sz="2784" b="true">
                <a:solidFill>
                  <a:srgbClr val="00204B"/>
                </a:solidFill>
                <a:latin typeface="Times New Roman Bold"/>
                <a:ea typeface="Times New Roman Bold"/>
                <a:cs typeface="Times New Roman Bold"/>
                <a:sym typeface="Times New Roman Bold"/>
              </a:rPr>
              <a:t>Text Preprocessing:-</a:t>
            </a:r>
          </a:p>
          <a:p>
            <a:pPr algn="just" marL="601095" indent="-300547" lvl="1">
              <a:lnSpc>
                <a:spcPts val="3897"/>
              </a:lnSpc>
              <a:buFont typeface="Arial"/>
              <a:buChar char="•"/>
            </a:pPr>
            <a:r>
              <a:rPr lang="en-US" b="true" sz="2784">
                <a:solidFill>
                  <a:srgbClr val="00204B"/>
                </a:solidFill>
                <a:latin typeface="Times New Roman Bold"/>
                <a:ea typeface="Times New Roman Bold"/>
                <a:cs typeface="Times New Roman Bold"/>
                <a:sym typeface="Times New Roman Bold"/>
              </a:rPr>
              <a:t>Symbol Mapping:</a:t>
            </a:r>
            <a:r>
              <a:rPr lang="en-US" sz="2784">
                <a:solidFill>
                  <a:srgbClr val="00204B"/>
                </a:solidFill>
                <a:latin typeface="Times New Roman"/>
                <a:ea typeface="Times New Roman"/>
                <a:cs typeface="Times New Roman"/>
                <a:sym typeface="Times New Roman"/>
              </a:rPr>
              <a:t> Maps symbols (e.g., '@', '7', '!') to corresponding letters (e.g., 'a', 'T', 'i') to handle obfuscated profanity.</a:t>
            </a:r>
          </a:p>
          <a:p>
            <a:pPr algn="just" marL="601095" indent="-300547" lvl="1">
              <a:lnSpc>
                <a:spcPts val="3897"/>
              </a:lnSpc>
              <a:buFont typeface="Arial"/>
              <a:buChar char="•"/>
            </a:pPr>
            <a:r>
              <a:rPr lang="en-US" b="true" sz="2784">
                <a:solidFill>
                  <a:srgbClr val="00204B"/>
                </a:solidFill>
                <a:latin typeface="Times New Roman Bold"/>
                <a:ea typeface="Times New Roman Bold"/>
                <a:cs typeface="Times New Roman Bold"/>
                <a:sym typeface="Times New Roman Bold"/>
              </a:rPr>
              <a:t>Normalized Symbols</a:t>
            </a:r>
            <a:r>
              <a:rPr lang="en-US" sz="2784">
                <a:solidFill>
                  <a:srgbClr val="00204B"/>
                </a:solidFill>
                <a:latin typeface="Times New Roman"/>
                <a:ea typeface="Times New Roman"/>
                <a:cs typeface="Times New Roman"/>
                <a:sym typeface="Times New Roman"/>
              </a:rPr>
              <a:t>: Converts special characters in words to their mapped letters using the SYMBOL_MAPPING dictionary for better detection of masked profanity. </a:t>
            </a:r>
            <a:r>
              <a:rPr lang="en-US" sz="2784">
                <a:solidFill>
                  <a:srgbClr val="00204B"/>
                </a:solidFill>
                <a:latin typeface="Times New Roman"/>
                <a:ea typeface="Times New Roman"/>
                <a:cs typeface="Times New Roman"/>
                <a:sym typeface="Times New Roman"/>
              </a:rPr>
              <a:t>Reduces repeated characters in words (e.g., "mooooron" → "moron") to handle intentional obfuscation through character repetition.</a:t>
            </a:r>
          </a:p>
          <a:p>
            <a:pPr algn="just">
              <a:lnSpc>
                <a:spcPts val="3897"/>
              </a:lnSpc>
            </a:pPr>
          </a:p>
          <a:p>
            <a:pPr algn="just">
              <a:lnSpc>
                <a:spcPts val="3842"/>
              </a:lnSpc>
              <a:spcBef>
                <a:spcPct val="0"/>
              </a:spcBef>
            </a:pPr>
          </a:p>
        </p:txBody>
      </p:sp>
      <p:sp>
        <p:nvSpPr>
          <p:cNvPr name="Freeform 6" id="6"/>
          <p:cNvSpPr/>
          <p:nvPr/>
        </p:nvSpPr>
        <p:spPr>
          <a:xfrm flipH="false" flipV="false" rot="0">
            <a:off x="15010320" y="6355980"/>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10800000">
            <a:off x="13702896" y="-1465558"/>
            <a:ext cx="9170207" cy="4226449"/>
            <a:chOff x="0" y="0"/>
            <a:chExt cx="406400" cy="187305"/>
          </a:xfrm>
        </p:grpSpPr>
        <p:sp>
          <p:nvSpPr>
            <p:cNvPr name="Freeform 8" id="8"/>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5DE0E6">
                    <a:alpha val="80000"/>
                  </a:srgbClr>
                </a:gs>
                <a:gs pos="100000">
                  <a:srgbClr val="004AAD">
                    <a:alpha val="80000"/>
                  </a:srgbClr>
                </a:gs>
              </a:gsLst>
              <a:lin ang="0"/>
            </a:gradFill>
          </p:spPr>
        </p:sp>
        <p:sp>
          <p:nvSpPr>
            <p:cNvPr name="TextBox 9" id="9"/>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10800000">
            <a:off x="15167968" y="2144778"/>
            <a:ext cx="7555842" cy="3482406"/>
            <a:chOff x="0" y="0"/>
            <a:chExt cx="406400" cy="187305"/>
          </a:xfrm>
        </p:grpSpPr>
        <p:sp>
          <p:nvSpPr>
            <p:cNvPr name="Freeform 11" id="11"/>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CDFFD8">
                    <a:alpha val="55000"/>
                  </a:srgbClr>
                </a:gs>
                <a:gs pos="100000">
                  <a:srgbClr val="94B9FF">
                    <a:alpha val="55000"/>
                  </a:srgbClr>
                </a:gs>
              </a:gsLst>
              <a:lin ang="0"/>
            </a:gradFill>
          </p:spPr>
        </p:sp>
        <p:sp>
          <p:nvSpPr>
            <p:cNvPr name="TextBox 12" id="12"/>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195557" y="-392352"/>
            <a:ext cx="11071703" cy="11071703"/>
          </a:xfrm>
          <a:custGeom>
            <a:avLst/>
            <a:gdLst/>
            <a:ahLst/>
            <a:cxnLst/>
            <a:rect r="r" b="b" t="t" l="l"/>
            <a:pathLst>
              <a:path h="11071703" w="11071703">
                <a:moveTo>
                  <a:pt x="11071703" y="0"/>
                </a:moveTo>
                <a:lnTo>
                  <a:pt x="0" y="0"/>
                </a:lnTo>
                <a:lnTo>
                  <a:pt x="0" y="11071704"/>
                </a:lnTo>
                <a:lnTo>
                  <a:pt x="11071703" y="11071704"/>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10320" y="6490940"/>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10800000">
            <a:off x="13702896" y="-1465558"/>
            <a:ext cx="9170207" cy="4226449"/>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5DE0E6">
                    <a:alpha val="80000"/>
                  </a:srgbClr>
                </a:gs>
                <a:gs pos="100000">
                  <a:srgbClr val="004AAD">
                    <a:alpha val="80000"/>
                  </a:srgbClr>
                </a:gs>
              </a:gsLst>
              <a:lin ang="0"/>
            </a:gradFill>
          </p:spPr>
        </p:sp>
        <p:sp>
          <p:nvSpPr>
            <p:cNvPr name="TextBox 7" id="7"/>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167968" y="2144778"/>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gradFill rotWithShape="true">
              <a:gsLst>
                <a:gs pos="0">
                  <a:srgbClr val="CDFFD8">
                    <a:alpha val="55000"/>
                  </a:srgbClr>
                </a:gs>
                <a:gs pos="100000">
                  <a:srgbClr val="94B9FF">
                    <a:alpha val="55000"/>
                  </a:srgbClr>
                </a:gs>
              </a:gsLst>
              <a:lin ang="0"/>
            </a:gra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334888" y="2138331"/>
            <a:ext cx="13168608" cy="7119969"/>
          </a:xfrm>
          <a:prstGeom prst="rect">
            <a:avLst/>
          </a:prstGeom>
        </p:spPr>
        <p:txBody>
          <a:bodyPr anchor="t" rtlCol="false" tIns="0" lIns="0" bIns="0" rIns="0">
            <a:spAutoFit/>
          </a:bodyPr>
          <a:lstStyle/>
          <a:p>
            <a:pPr algn="just">
              <a:lnSpc>
                <a:spcPts val="3726"/>
              </a:lnSpc>
              <a:spcBef>
                <a:spcPct val="0"/>
              </a:spcBef>
            </a:pPr>
          </a:p>
          <a:p>
            <a:pPr algn="just">
              <a:lnSpc>
                <a:spcPts val="3726"/>
              </a:lnSpc>
              <a:spcBef>
                <a:spcPct val="0"/>
              </a:spcBef>
            </a:pPr>
            <a:r>
              <a:rPr lang="en-US" b="true" sz="2661">
                <a:solidFill>
                  <a:srgbClr val="02233D"/>
                </a:solidFill>
                <a:latin typeface="Times New Roman Bold"/>
                <a:ea typeface="Times New Roman Bold"/>
                <a:cs typeface="Times New Roman Bold"/>
                <a:sym typeface="Times New Roman Bold"/>
              </a:rPr>
              <a:t>Contains Profanity Regex:</a:t>
            </a:r>
            <a:r>
              <a:rPr lang="en-US" sz="2661">
                <a:solidFill>
                  <a:srgbClr val="02233D"/>
                </a:solidFill>
                <a:latin typeface="Times New Roman"/>
                <a:ea typeface="Times New Roman"/>
                <a:cs typeface="Times New Roman"/>
                <a:sym typeface="Times New Roman"/>
              </a:rPr>
              <a:t>Processes the text with preprocessing functions and checks each word against a regex pattern to detect explicit profanity. It’s an efficient method for quickly flagging basic instances of offensive language.</a:t>
            </a:r>
          </a:p>
          <a:p>
            <a:pPr algn="just">
              <a:lnSpc>
                <a:spcPts val="3726"/>
              </a:lnSpc>
              <a:spcBef>
                <a:spcPct val="0"/>
              </a:spcBef>
            </a:pPr>
          </a:p>
          <a:p>
            <a:pPr algn="just">
              <a:lnSpc>
                <a:spcPts val="3726"/>
              </a:lnSpc>
              <a:spcBef>
                <a:spcPct val="0"/>
              </a:spcBef>
            </a:pPr>
            <a:r>
              <a:rPr lang="en-US" b="true" sz="2661">
                <a:solidFill>
                  <a:srgbClr val="02233D"/>
                </a:solidFill>
                <a:latin typeface="Times New Roman Bold"/>
                <a:ea typeface="Times New Roman Bold"/>
                <a:cs typeface="Times New Roman Bold"/>
                <a:sym typeface="Times New Roman Bold"/>
              </a:rPr>
              <a:t>BERT Model</a:t>
            </a:r>
            <a:r>
              <a:rPr lang="en-US" sz="2661">
                <a:solidFill>
                  <a:srgbClr val="02233D"/>
                </a:solidFill>
                <a:latin typeface="Times New Roman"/>
                <a:ea typeface="Times New Roman"/>
                <a:cs typeface="Times New Roman"/>
                <a:sym typeface="Times New Roman"/>
              </a:rPr>
              <a:t>: BERT (Bidirectional Encoder Representations from Transformers) is used for more advanced detection. It helps identify context-based, indirect, or encoded profanity that the regex model might miss by considering the full sentence and understanding the relationships between words in a deeper way.</a:t>
            </a:r>
          </a:p>
          <a:p>
            <a:pPr algn="just">
              <a:lnSpc>
                <a:spcPts val="3726"/>
              </a:lnSpc>
              <a:spcBef>
                <a:spcPct val="0"/>
              </a:spcBef>
            </a:pPr>
            <a:r>
              <a:rPr lang="en-US" b="true" sz="2661">
                <a:solidFill>
                  <a:srgbClr val="02233D"/>
                </a:solidFill>
                <a:latin typeface="Times New Roman Bold"/>
                <a:ea typeface="Times New Roman Bold"/>
                <a:cs typeface="Times New Roman Bold"/>
                <a:sym typeface="Times New Roman Bold"/>
              </a:rPr>
              <a:t>API integration: </a:t>
            </a:r>
            <a:r>
              <a:rPr lang="en-US" sz="2661">
                <a:solidFill>
                  <a:srgbClr val="02233D"/>
                </a:solidFill>
                <a:latin typeface="Times New Roman"/>
                <a:ea typeface="Times New Roman"/>
                <a:cs typeface="Times New Roman"/>
                <a:sym typeface="Times New Roman"/>
              </a:rPr>
              <a:t>later We developed a FastAPI backend for our model, which was then integrated with a Next.js frontend. This setup provided a smooth, interactive demo that clearly displayed the model’s functionality and real-time performance.</a:t>
            </a:r>
          </a:p>
          <a:p>
            <a:pPr algn="just">
              <a:lnSpc>
                <a:spcPts val="3726"/>
              </a:lnSpc>
              <a:spcBef>
                <a:spcPct val="0"/>
              </a:spcBef>
            </a:pPr>
          </a:p>
          <a:p>
            <a:pPr algn="just">
              <a:lnSpc>
                <a:spcPts val="3726"/>
              </a:lnSpc>
              <a:spcBef>
                <a:spcPct val="0"/>
              </a:spcBef>
            </a:pPr>
          </a:p>
          <a:p>
            <a:pPr algn="just">
              <a:lnSpc>
                <a:spcPts val="3726"/>
              </a:lnSpc>
              <a:spcBef>
                <a:spcPct val="0"/>
              </a:spcBef>
            </a:pPr>
          </a:p>
        </p:txBody>
      </p:sp>
      <p:sp>
        <p:nvSpPr>
          <p:cNvPr name="TextBox 12" id="12"/>
          <p:cNvSpPr txBox="true"/>
          <p:nvPr/>
        </p:nvSpPr>
        <p:spPr>
          <a:xfrm rot="0">
            <a:off x="1207780" y="1152525"/>
            <a:ext cx="14642776" cy="763195"/>
          </a:xfrm>
          <a:prstGeom prst="rect">
            <a:avLst/>
          </a:prstGeom>
        </p:spPr>
        <p:txBody>
          <a:bodyPr anchor="t" rtlCol="false" tIns="0" lIns="0" bIns="0" rIns="0">
            <a:spAutoFit/>
          </a:bodyPr>
          <a:lstStyle/>
          <a:p>
            <a:pPr algn="l">
              <a:lnSpc>
                <a:spcPts val="5721"/>
              </a:lnSpc>
            </a:pPr>
            <a:r>
              <a:rPr lang="en-US" sz="5838">
                <a:solidFill>
                  <a:srgbClr val="204A87"/>
                </a:solidFill>
                <a:latin typeface="League Spartan"/>
                <a:ea typeface="League Spartan"/>
                <a:cs typeface="League Spartan"/>
                <a:sym typeface="League Spartan"/>
              </a:rPr>
              <a:t>Approaches to Profanity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685200" y="629435"/>
            <a:ext cx="13212916" cy="1681644"/>
          </a:xfrm>
          <a:custGeom>
            <a:avLst/>
            <a:gdLst/>
            <a:ahLst/>
            <a:cxnLst/>
            <a:rect r="r" b="b" t="t" l="l"/>
            <a:pathLst>
              <a:path h="1681644" w="13212916">
                <a:moveTo>
                  <a:pt x="0" y="0"/>
                </a:moveTo>
                <a:lnTo>
                  <a:pt x="13212917" y="0"/>
                </a:lnTo>
                <a:lnTo>
                  <a:pt x="13212917" y="1681644"/>
                </a:lnTo>
                <a:lnTo>
                  <a:pt x="0" y="1681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59609" y="6488823"/>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7762901"/>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2938474" y="6842993"/>
            <a:ext cx="6775868" cy="4114800"/>
          </a:xfrm>
          <a:custGeom>
            <a:avLst/>
            <a:gdLst/>
            <a:ahLst/>
            <a:cxnLst/>
            <a:rect r="r" b="b" t="t" l="l"/>
            <a:pathLst>
              <a:path h="4114800" w="6775868">
                <a:moveTo>
                  <a:pt x="6775869" y="0"/>
                </a:moveTo>
                <a:lnTo>
                  <a:pt x="0" y="0"/>
                </a:lnTo>
                <a:lnTo>
                  <a:pt x="0" y="4114800"/>
                </a:lnTo>
                <a:lnTo>
                  <a:pt x="6775869" y="4114800"/>
                </a:lnTo>
                <a:lnTo>
                  <a:pt x="6775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566591">
            <a:off x="12844361" y="1772402"/>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8"/>
            <a:stretch>
              <a:fillRect l="0" t="0" r="0" b="0"/>
            </a:stretch>
          </a:blipFill>
        </p:spPr>
      </p:sp>
      <p:grpSp>
        <p:nvGrpSpPr>
          <p:cNvPr name="Group 7" id="7"/>
          <p:cNvGrpSpPr/>
          <p:nvPr/>
        </p:nvGrpSpPr>
        <p:grpSpPr>
          <a:xfrm rot="0">
            <a:off x="1826955" y="2438872"/>
            <a:ext cx="10989374" cy="6986749"/>
            <a:chOff x="0" y="0"/>
            <a:chExt cx="2227562" cy="1416224"/>
          </a:xfrm>
        </p:grpSpPr>
        <p:sp>
          <p:nvSpPr>
            <p:cNvPr name="Freeform 8" id="8"/>
            <p:cNvSpPr/>
            <p:nvPr/>
          </p:nvSpPr>
          <p:spPr>
            <a:xfrm flipH="false" flipV="false" rot="0">
              <a:off x="0" y="0"/>
              <a:ext cx="2227562" cy="1416224"/>
            </a:xfrm>
            <a:custGeom>
              <a:avLst/>
              <a:gdLst/>
              <a:ahLst/>
              <a:cxnLst/>
              <a:rect r="r" b="b" t="t" l="l"/>
              <a:pathLst>
                <a:path h="1416224" w="2227562">
                  <a:moveTo>
                    <a:pt x="28884" y="0"/>
                  </a:moveTo>
                  <a:lnTo>
                    <a:pt x="2198678" y="0"/>
                  </a:lnTo>
                  <a:cubicBezTo>
                    <a:pt x="2206339" y="0"/>
                    <a:pt x="2213685" y="3043"/>
                    <a:pt x="2219102" y="8460"/>
                  </a:cubicBezTo>
                  <a:cubicBezTo>
                    <a:pt x="2224519" y="13877"/>
                    <a:pt x="2227562" y="21224"/>
                    <a:pt x="2227562" y="28884"/>
                  </a:cubicBezTo>
                  <a:lnTo>
                    <a:pt x="2227562" y="1387340"/>
                  </a:lnTo>
                  <a:cubicBezTo>
                    <a:pt x="2227562" y="1403292"/>
                    <a:pt x="2214630" y="1416224"/>
                    <a:pt x="2198678" y="1416224"/>
                  </a:cubicBezTo>
                  <a:lnTo>
                    <a:pt x="28884" y="1416224"/>
                  </a:lnTo>
                  <a:cubicBezTo>
                    <a:pt x="21224" y="1416224"/>
                    <a:pt x="13877" y="1413181"/>
                    <a:pt x="8460" y="1407764"/>
                  </a:cubicBezTo>
                  <a:cubicBezTo>
                    <a:pt x="3043" y="1402347"/>
                    <a:pt x="0" y="1395001"/>
                    <a:pt x="0" y="1387340"/>
                  </a:cubicBezTo>
                  <a:lnTo>
                    <a:pt x="0" y="28884"/>
                  </a:lnTo>
                  <a:cubicBezTo>
                    <a:pt x="0" y="12932"/>
                    <a:pt x="12932" y="0"/>
                    <a:pt x="28884" y="0"/>
                  </a:cubicBezTo>
                  <a:close/>
                </a:path>
              </a:pathLst>
            </a:custGeom>
            <a:blipFill>
              <a:blip r:embed="rId9"/>
              <a:stretch>
                <a:fillRect l="0" t="-2200" r="0" b="-2200"/>
              </a:stretch>
            </a:blipFill>
          </p:spPr>
        </p:sp>
      </p:grpSp>
      <p:sp>
        <p:nvSpPr>
          <p:cNvPr name="TextBox 9" id="9"/>
          <p:cNvSpPr txBox="true"/>
          <p:nvPr/>
        </p:nvSpPr>
        <p:spPr>
          <a:xfrm rot="0">
            <a:off x="1028700" y="9511347"/>
            <a:ext cx="12623984" cy="420368"/>
          </a:xfrm>
          <a:prstGeom prst="rect">
            <a:avLst/>
          </a:prstGeom>
        </p:spPr>
        <p:txBody>
          <a:bodyPr anchor="t" rtlCol="false" tIns="0" lIns="0" bIns="0" rIns="0">
            <a:spAutoFit/>
          </a:bodyPr>
          <a:lstStyle/>
          <a:p>
            <a:pPr algn="ctr">
              <a:lnSpc>
                <a:spcPts val="3080"/>
              </a:lnSpc>
            </a:pPr>
            <a:r>
              <a:rPr lang="en-US" sz="2200" b="true">
                <a:solidFill>
                  <a:srgbClr val="02233D"/>
                </a:solidFill>
                <a:latin typeface="Times New Roman Bold"/>
                <a:ea typeface="Times New Roman Bold"/>
                <a:cs typeface="Times New Roman Bold"/>
                <a:sym typeface="Times New Roman Bold"/>
              </a:rPr>
              <a:t>Fig-1: Architecture of profanity Filter(Regex +BERT)</a:t>
            </a:r>
          </a:p>
        </p:txBody>
      </p:sp>
      <p:sp>
        <p:nvSpPr>
          <p:cNvPr name="TextBox 10" id="10"/>
          <p:cNvSpPr txBox="true"/>
          <p:nvPr/>
        </p:nvSpPr>
        <p:spPr>
          <a:xfrm rot="0">
            <a:off x="1631362" y="1150573"/>
            <a:ext cx="13981620" cy="763195"/>
          </a:xfrm>
          <a:prstGeom prst="rect">
            <a:avLst/>
          </a:prstGeom>
        </p:spPr>
        <p:txBody>
          <a:bodyPr anchor="t" rtlCol="false" tIns="0" lIns="0" bIns="0" rIns="0">
            <a:spAutoFit/>
          </a:bodyPr>
          <a:lstStyle/>
          <a:p>
            <a:pPr algn="l">
              <a:lnSpc>
                <a:spcPts val="5721"/>
              </a:lnSpc>
            </a:pPr>
            <a:r>
              <a:rPr lang="en-US" sz="5838">
                <a:solidFill>
                  <a:srgbClr val="204A87"/>
                </a:solidFill>
                <a:latin typeface="League Spartan"/>
                <a:ea typeface="League Spartan"/>
                <a:cs typeface="League Spartan"/>
                <a:sym typeface="League Spartan"/>
              </a:rPr>
              <a:t>Model Architecture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739132">
            <a:off x="-1624707" y="-639849"/>
            <a:ext cx="7801629" cy="7801629"/>
          </a:xfrm>
          <a:custGeom>
            <a:avLst/>
            <a:gdLst/>
            <a:ahLst/>
            <a:cxnLst/>
            <a:rect r="r" b="b" t="t" l="l"/>
            <a:pathLst>
              <a:path h="7801629" w="7801629">
                <a:moveTo>
                  <a:pt x="7801630" y="0"/>
                </a:moveTo>
                <a:lnTo>
                  <a:pt x="0" y="0"/>
                </a:lnTo>
                <a:lnTo>
                  <a:pt x="0" y="7801630"/>
                </a:lnTo>
                <a:lnTo>
                  <a:pt x="7801630" y="7801630"/>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66591">
            <a:off x="10882623" y="1571678"/>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sp>
        <p:nvSpPr>
          <p:cNvPr name="TextBox 4" id="4"/>
          <p:cNvSpPr txBox="true"/>
          <p:nvPr/>
        </p:nvSpPr>
        <p:spPr>
          <a:xfrm rot="0">
            <a:off x="1028700" y="979607"/>
            <a:ext cx="14652948" cy="1274243"/>
          </a:xfrm>
          <a:prstGeom prst="rect">
            <a:avLst/>
          </a:prstGeom>
        </p:spPr>
        <p:txBody>
          <a:bodyPr anchor="t" rtlCol="false" tIns="0" lIns="0" bIns="0" rIns="0">
            <a:spAutoFit/>
          </a:bodyPr>
          <a:lstStyle/>
          <a:p>
            <a:pPr algn="l">
              <a:lnSpc>
                <a:spcPts val="4937"/>
              </a:lnSpc>
            </a:pPr>
            <a:r>
              <a:rPr lang="en-US" sz="5038">
                <a:solidFill>
                  <a:srgbClr val="FFFFFF"/>
                </a:solidFill>
                <a:latin typeface="League Spartan"/>
                <a:ea typeface="League Spartan"/>
                <a:cs typeface="League Spartan"/>
                <a:sym typeface="League Spartan"/>
              </a:rPr>
              <a:t>Model Results Visualization: User Interface Integration with API</a:t>
            </a:r>
          </a:p>
        </p:txBody>
      </p:sp>
      <p:sp>
        <p:nvSpPr>
          <p:cNvPr name="Freeform 5" id="5"/>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566591">
            <a:off x="11035023" y="1724078"/>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grpSp>
        <p:nvGrpSpPr>
          <p:cNvPr name="Group 7" id="7"/>
          <p:cNvGrpSpPr/>
          <p:nvPr/>
        </p:nvGrpSpPr>
        <p:grpSpPr>
          <a:xfrm rot="0">
            <a:off x="1028700" y="2408363"/>
            <a:ext cx="7464670" cy="5470274"/>
            <a:chOff x="0" y="0"/>
            <a:chExt cx="1365424" cy="1000613"/>
          </a:xfrm>
        </p:grpSpPr>
        <p:sp>
          <p:nvSpPr>
            <p:cNvPr name="Freeform 8" id="8"/>
            <p:cNvSpPr/>
            <p:nvPr/>
          </p:nvSpPr>
          <p:spPr>
            <a:xfrm flipH="false" flipV="false" rot="0">
              <a:off x="0" y="0"/>
              <a:ext cx="1365424" cy="1000613"/>
            </a:xfrm>
            <a:custGeom>
              <a:avLst/>
              <a:gdLst/>
              <a:ahLst/>
              <a:cxnLst/>
              <a:rect r="r" b="b" t="t" l="l"/>
              <a:pathLst>
                <a:path h="1000613" w="1365424">
                  <a:moveTo>
                    <a:pt x="42523" y="0"/>
                  </a:moveTo>
                  <a:lnTo>
                    <a:pt x="1322901" y="0"/>
                  </a:lnTo>
                  <a:cubicBezTo>
                    <a:pt x="1346386" y="0"/>
                    <a:pt x="1365424" y="19038"/>
                    <a:pt x="1365424" y="42523"/>
                  </a:cubicBezTo>
                  <a:lnTo>
                    <a:pt x="1365424" y="958090"/>
                  </a:lnTo>
                  <a:cubicBezTo>
                    <a:pt x="1365424" y="969367"/>
                    <a:pt x="1360944" y="980183"/>
                    <a:pt x="1352969" y="988158"/>
                  </a:cubicBezTo>
                  <a:cubicBezTo>
                    <a:pt x="1344995" y="996133"/>
                    <a:pt x="1334179" y="1000613"/>
                    <a:pt x="1322901" y="1000613"/>
                  </a:cubicBezTo>
                  <a:lnTo>
                    <a:pt x="42523" y="1000613"/>
                  </a:lnTo>
                  <a:cubicBezTo>
                    <a:pt x="31245" y="1000613"/>
                    <a:pt x="20429" y="996133"/>
                    <a:pt x="12455" y="988158"/>
                  </a:cubicBezTo>
                  <a:cubicBezTo>
                    <a:pt x="4480" y="980183"/>
                    <a:pt x="0" y="969367"/>
                    <a:pt x="0" y="958090"/>
                  </a:cubicBezTo>
                  <a:lnTo>
                    <a:pt x="0" y="42523"/>
                  </a:lnTo>
                  <a:cubicBezTo>
                    <a:pt x="0" y="31245"/>
                    <a:pt x="4480" y="20429"/>
                    <a:pt x="12455" y="12455"/>
                  </a:cubicBezTo>
                  <a:cubicBezTo>
                    <a:pt x="20429" y="4480"/>
                    <a:pt x="31245" y="0"/>
                    <a:pt x="42523" y="0"/>
                  </a:cubicBezTo>
                  <a:close/>
                </a:path>
              </a:pathLst>
            </a:custGeom>
            <a:blipFill>
              <a:blip r:embed="rId7"/>
              <a:stretch>
                <a:fillRect l="-14565" t="0" r="-14565" b="0"/>
              </a:stretch>
            </a:blipFill>
          </p:spPr>
        </p:sp>
      </p:grpSp>
      <p:grpSp>
        <p:nvGrpSpPr>
          <p:cNvPr name="Group 9" id="9"/>
          <p:cNvGrpSpPr/>
          <p:nvPr/>
        </p:nvGrpSpPr>
        <p:grpSpPr>
          <a:xfrm rot="0">
            <a:off x="9289542" y="2408363"/>
            <a:ext cx="7632120" cy="5470274"/>
            <a:chOff x="0" y="0"/>
            <a:chExt cx="1396053" cy="1000613"/>
          </a:xfrm>
        </p:grpSpPr>
        <p:sp>
          <p:nvSpPr>
            <p:cNvPr name="Freeform 10" id="10"/>
            <p:cNvSpPr/>
            <p:nvPr/>
          </p:nvSpPr>
          <p:spPr>
            <a:xfrm flipH="false" flipV="false" rot="0">
              <a:off x="0" y="0"/>
              <a:ext cx="1396053" cy="1000613"/>
            </a:xfrm>
            <a:custGeom>
              <a:avLst/>
              <a:gdLst/>
              <a:ahLst/>
              <a:cxnLst/>
              <a:rect r="r" b="b" t="t" l="l"/>
              <a:pathLst>
                <a:path h="1000613" w="1396053">
                  <a:moveTo>
                    <a:pt x="41590" y="0"/>
                  </a:moveTo>
                  <a:lnTo>
                    <a:pt x="1354464" y="0"/>
                  </a:lnTo>
                  <a:cubicBezTo>
                    <a:pt x="1377433" y="0"/>
                    <a:pt x="1396053" y="18620"/>
                    <a:pt x="1396053" y="41590"/>
                  </a:cubicBezTo>
                  <a:lnTo>
                    <a:pt x="1396053" y="959023"/>
                  </a:lnTo>
                  <a:cubicBezTo>
                    <a:pt x="1396053" y="981992"/>
                    <a:pt x="1377433" y="1000613"/>
                    <a:pt x="1354464" y="1000613"/>
                  </a:cubicBezTo>
                  <a:lnTo>
                    <a:pt x="41590" y="1000613"/>
                  </a:lnTo>
                  <a:cubicBezTo>
                    <a:pt x="18620" y="1000613"/>
                    <a:pt x="0" y="981992"/>
                    <a:pt x="0" y="959023"/>
                  </a:cubicBezTo>
                  <a:lnTo>
                    <a:pt x="0" y="41590"/>
                  </a:lnTo>
                  <a:cubicBezTo>
                    <a:pt x="0" y="18620"/>
                    <a:pt x="18620" y="0"/>
                    <a:pt x="41590" y="0"/>
                  </a:cubicBezTo>
                  <a:close/>
                </a:path>
              </a:pathLst>
            </a:custGeom>
            <a:blipFill>
              <a:blip r:embed="rId8"/>
              <a:stretch>
                <a:fillRect l="-11523" t="0" r="-11523" b="0"/>
              </a:stretch>
            </a:blipFill>
          </p:spPr>
        </p:sp>
      </p:grpSp>
      <p:sp>
        <p:nvSpPr>
          <p:cNvPr name="TextBox 11" id="11"/>
          <p:cNvSpPr txBox="true"/>
          <p:nvPr/>
        </p:nvSpPr>
        <p:spPr>
          <a:xfrm rot="0">
            <a:off x="1354201" y="8172487"/>
            <a:ext cx="6377432" cy="912422"/>
          </a:xfrm>
          <a:prstGeom prst="rect">
            <a:avLst/>
          </a:prstGeom>
        </p:spPr>
        <p:txBody>
          <a:bodyPr anchor="t" rtlCol="false" tIns="0" lIns="0" bIns="0" rIns="0">
            <a:spAutoFit/>
          </a:bodyPr>
          <a:lstStyle/>
          <a:p>
            <a:pPr algn="ctr">
              <a:lnSpc>
                <a:spcPts val="3271"/>
              </a:lnSpc>
            </a:pPr>
            <a:r>
              <a:rPr lang="en-US" sz="3338">
                <a:solidFill>
                  <a:srgbClr val="FFFFFF"/>
                </a:solidFill>
                <a:latin typeface="Times New Roman"/>
                <a:ea typeface="Times New Roman"/>
                <a:cs typeface="Times New Roman"/>
                <a:sym typeface="Times New Roman"/>
              </a:rPr>
              <a:t> Fig-2: Offensive text detected by the model </a:t>
            </a:r>
          </a:p>
        </p:txBody>
      </p:sp>
      <p:sp>
        <p:nvSpPr>
          <p:cNvPr name="TextBox 12" id="12"/>
          <p:cNvSpPr txBox="true"/>
          <p:nvPr/>
        </p:nvSpPr>
        <p:spPr>
          <a:xfrm rot="0">
            <a:off x="9572548" y="8172487"/>
            <a:ext cx="5646562" cy="912422"/>
          </a:xfrm>
          <a:prstGeom prst="rect">
            <a:avLst/>
          </a:prstGeom>
        </p:spPr>
        <p:txBody>
          <a:bodyPr anchor="t" rtlCol="false" tIns="0" lIns="0" bIns="0" rIns="0">
            <a:spAutoFit/>
          </a:bodyPr>
          <a:lstStyle/>
          <a:p>
            <a:pPr algn="ctr">
              <a:lnSpc>
                <a:spcPts val="3271"/>
              </a:lnSpc>
            </a:pPr>
            <a:r>
              <a:rPr lang="en-US" sz="3338">
                <a:solidFill>
                  <a:srgbClr val="FFFFFF"/>
                </a:solidFill>
                <a:latin typeface="Times New Roman"/>
                <a:ea typeface="Times New Roman"/>
                <a:cs typeface="Times New Roman"/>
                <a:sym typeface="Times New Roman"/>
              </a:rPr>
              <a:t> Fig-3: non Offensive text detected by the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DAGWgsOfe9s</dc:identifier>
  <dcterms:modified xsi:type="dcterms:W3CDTF">2011-08-01T06:04:30Z</dcterms:modified>
  <cp:revision>1</cp:revision>
  <dc:title>White Blue Modern Technology Pitch Deck Presentation</dc:title>
</cp:coreProperties>
</file>